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sldIdLst>
    <p:sldId id="259" r:id="rId3"/>
    <p:sldId id="2147308746" r:id="rId4"/>
    <p:sldId id="2147308747" r:id="rId5"/>
    <p:sldId id="2147308748" r:id="rId6"/>
    <p:sldId id="2147308749" r:id="rId7"/>
    <p:sldId id="2147308750" r:id="rId8"/>
    <p:sldId id="2147308751" r:id="rId9"/>
    <p:sldId id="2147308752" r:id="rId10"/>
    <p:sldId id="2147308753" r:id="rId11"/>
    <p:sldId id="2147308754" r:id="rId12"/>
    <p:sldId id="2147308755" r:id="rId13"/>
    <p:sldId id="2147308756" r:id="rId14"/>
    <p:sldId id="261" r:id="rId15"/>
    <p:sldId id="2147308757" r:id="rId16"/>
    <p:sldId id="2147308758" r:id="rId17"/>
    <p:sldId id="2147308759" r:id="rId18"/>
    <p:sldId id="2147308760" r:id="rId19"/>
    <p:sldId id="260" r:id="rId20"/>
    <p:sldId id="257" r:id="rId21"/>
    <p:sldId id="2147308761" r:id="rId22"/>
    <p:sldId id="25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3" d="100"/>
          <a:sy n="113" d="100"/>
        </p:scale>
        <p:origin x="51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39A9-C398-973D-E5BC-2BACCE50F2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83BA07-0123-FFFC-EAD7-FAACC6C9A5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89F9C3-F3D7-9B2A-5CDA-CDB67666C043}"/>
              </a:ext>
            </a:extLst>
          </p:cNvPr>
          <p:cNvSpPr>
            <a:spLocks noGrp="1"/>
          </p:cNvSpPr>
          <p:nvPr>
            <p:ph type="dt" sz="half" idx="10"/>
          </p:nvPr>
        </p:nvSpPr>
        <p:spPr/>
        <p:txBody>
          <a:bodyPr/>
          <a:lstStyle/>
          <a:p>
            <a:fld id="{2AF8205F-3B43-4A5A-B5F8-09E6798CD31D}" type="datetimeFigureOut">
              <a:rPr lang="en-US" smtClean="0"/>
              <a:t>8/22/2024</a:t>
            </a:fld>
            <a:endParaRPr lang="en-US"/>
          </a:p>
        </p:txBody>
      </p:sp>
      <p:sp>
        <p:nvSpPr>
          <p:cNvPr id="5" name="Footer Placeholder 4">
            <a:extLst>
              <a:ext uri="{FF2B5EF4-FFF2-40B4-BE49-F238E27FC236}">
                <a16:creationId xmlns:a16="http://schemas.microsoft.com/office/drawing/2014/main" id="{A7A2A797-11AB-FE0F-8C0A-E5AE2DE890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E009B4-9BBA-BF18-8592-986C93FA7830}"/>
              </a:ext>
            </a:extLst>
          </p:cNvPr>
          <p:cNvSpPr>
            <a:spLocks noGrp="1"/>
          </p:cNvSpPr>
          <p:nvPr>
            <p:ph type="sldNum" sz="quarter" idx="12"/>
          </p:nvPr>
        </p:nvSpPr>
        <p:spPr/>
        <p:txBody>
          <a:bodyPr/>
          <a:lstStyle/>
          <a:p>
            <a:fld id="{89C7F31E-2CE5-4448-9014-36B5DDA903B9}" type="slidenum">
              <a:rPr lang="en-US" smtClean="0"/>
              <a:t>‹#›</a:t>
            </a:fld>
            <a:endParaRPr lang="en-US"/>
          </a:p>
        </p:txBody>
      </p:sp>
    </p:spTree>
    <p:extLst>
      <p:ext uri="{BB962C8B-B14F-4D97-AF65-F5344CB8AC3E}">
        <p14:creationId xmlns:p14="http://schemas.microsoft.com/office/powerpoint/2010/main" val="2146766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4ACA9-99F1-837A-9DB5-129B974DD0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4F5590-E14A-095D-543D-3A5F2D688E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45DF84-0964-30CD-E643-E5F6D09FF5AE}"/>
              </a:ext>
            </a:extLst>
          </p:cNvPr>
          <p:cNvSpPr>
            <a:spLocks noGrp="1"/>
          </p:cNvSpPr>
          <p:nvPr>
            <p:ph type="dt" sz="half" idx="10"/>
          </p:nvPr>
        </p:nvSpPr>
        <p:spPr/>
        <p:txBody>
          <a:bodyPr/>
          <a:lstStyle/>
          <a:p>
            <a:fld id="{2AF8205F-3B43-4A5A-B5F8-09E6798CD31D}" type="datetimeFigureOut">
              <a:rPr lang="en-US" smtClean="0"/>
              <a:t>8/22/2024</a:t>
            </a:fld>
            <a:endParaRPr lang="en-US"/>
          </a:p>
        </p:txBody>
      </p:sp>
      <p:sp>
        <p:nvSpPr>
          <p:cNvPr id="5" name="Footer Placeholder 4">
            <a:extLst>
              <a:ext uri="{FF2B5EF4-FFF2-40B4-BE49-F238E27FC236}">
                <a16:creationId xmlns:a16="http://schemas.microsoft.com/office/drawing/2014/main" id="{AAE49E13-D9B7-8B80-647F-E9D339C314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087E46-CDBB-6C80-99A1-1CB5CCB81453}"/>
              </a:ext>
            </a:extLst>
          </p:cNvPr>
          <p:cNvSpPr>
            <a:spLocks noGrp="1"/>
          </p:cNvSpPr>
          <p:nvPr>
            <p:ph type="sldNum" sz="quarter" idx="12"/>
          </p:nvPr>
        </p:nvSpPr>
        <p:spPr/>
        <p:txBody>
          <a:bodyPr/>
          <a:lstStyle/>
          <a:p>
            <a:fld id="{89C7F31E-2CE5-4448-9014-36B5DDA903B9}" type="slidenum">
              <a:rPr lang="en-US" smtClean="0"/>
              <a:t>‹#›</a:t>
            </a:fld>
            <a:endParaRPr lang="en-US"/>
          </a:p>
        </p:txBody>
      </p:sp>
    </p:spTree>
    <p:extLst>
      <p:ext uri="{BB962C8B-B14F-4D97-AF65-F5344CB8AC3E}">
        <p14:creationId xmlns:p14="http://schemas.microsoft.com/office/powerpoint/2010/main" val="3394337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783ECD-3CCC-BE0E-0CA0-79E988C17A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F80A10-F8FB-6124-7BCA-22F2B73C3E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5E24B6-AF04-2650-7133-7BBDC3B8D5CF}"/>
              </a:ext>
            </a:extLst>
          </p:cNvPr>
          <p:cNvSpPr>
            <a:spLocks noGrp="1"/>
          </p:cNvSpPr>
          <p:nvPr>
            <p:ph type="dt" sz="half" idx="10"/>
          </p:nvPr>
        </p:nvSpPr>
        <p:spPr/>
        <p:txBody>
          <a:bodyPr/>
          <a:lstStyle/>
          <a:p>
            <a:fld id="{2AF8205F-3B43-4A5A-B5F8-09E6798CD31D}" type="datetimeFigureOut">
              <a:rPr lang="en-US" smtClean="0"/>
              <a:t>8/22/2024</a:t>
            </a:fld>
            <a:endParaRPr lang="en-US"/>
          </a:p>
        </p:txBody>
      </p:sp>
      <p:sp>
        <p:nvSpPr>
          <p:cNvPr id="5" name="Footer Placeholder 4">
            <a:extLst>
              <a:ext uri="{FF2B5EF4-FFF2-40B4-BE49-F238E27FC236}">
                <a16:creationId xmlns:a16="http://schemas.microsoft.com/office/drawing/2014/main" id="{C0058C63-887D-5668-3DFA-A0A8E4F4C5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17EF1C-C2BA-8DFC-7AAE-4C20B10E5AFF}"/>
              </a:ext>
            </a:extLst>
          </p:cNvPr>
          <p:cNvSpPr>
            <a:spLocks noGrp="1"/>
          </p:cNvSpPr>
          <p:nvPr>
            <p:ph type="sldNum" sz="quarter" idx="12"/>
          </p:nvPr>
        </p:nvSpPr>
        <p:spPr/>
        <p:txBody>
          <a:bodyPr/>
          <a:lstStyle/>
          <a:p>
            <a:fld id="{89C7F31E-2CE5-4448-9014-36B5DDA903B9}" type="slidenum">
              <a:rPr lang="en-US" smtClean="0"/>
              <a:t>‹#›</a:t>
            </a:fld>
            <a:endParaRPr lang="en-US"/>
          </a:p>
        </p:txBody>
      </p:sp>
    </p:spTree>
    <p:extLst>
      <p:ext uri="{BB962C8B-B14F-4D97-AF65-F5344CB8AC3E}">
        <p14:creationId xmlns:p14="http://schemas.microsoft.com/office/powerpoint/2010/main" val="35475249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10"/>
          <p:cNvSpPr>
            <a:spLocks noGrp="1"/>
          </p:cNvSpPr>
          <p:nvPr>
            <p:ph sz="quarter" idx="13"/>
          </p:nvPr>
        </p:nvSpPr>
        <p:spPr>
          <a:xfrm>
            <a:off x="558800" y="1143000"/>
            <a:ext cx="11074400" cy="5334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ctrTitle"/>
          </p:nvPr>
        </p:nvSpPr>
        <p:spPr>
          <a:xfrm>
            <a:off x="1828800" y="151418"/>
            <a:ext cx="9855199"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cxnSp>
        <p:nvCxnSpPr>
          <p:cNvPr id="7" name="Straight Connector 6"/>
          <p:cNvCxnSpPr>
            <a:cxnSpLocks noChangeShapeType="1"/>
          </p:cNvCxnSpPr>
          <p:nvPr userDrawn="1"/>
        </p:nvCxnSpPr>
        <p:spPr bwMode="auto">
          <a:xfrm>
            <a:off x="381000" y="841689"/>
            <a:ext cx="11302999"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466203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ogo_and_Title_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7" name="Title 1"/>
          <p:cNvSpPr>
            <a:spLocks noGrp="1"/>
          </p:cNvSpPr>
          <p:nvPr>
            <p:ph type="ctrTitle"/>
          </p:nvPr>
        </p:nvSpPr>
        <p:spPr>
          <a:xfrm>
            <a:off x="1828800" y="151418"/>
            <a:ext cx="98552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cxnSp>
        <p:nvCxnSpPr>
          <p:cNvPr id="8" name="Straight Connector 7"/>
          <p:cNvCxnSpPr>
            <a:cxnSpLocks noChangeShapeType="1"/>
          </p:cNvCxnSpPr>
          <p:nvPr userDrawn="1"/>
        </p:nvCxnSpPr>
        <p:spPr bwMode="auto">
          <a:xfrm>
            <a:off x="381000" y="841689"/>
            <a:ext cx="11302999"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6336663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_Two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a:p>
        </p:txBody>
      </p:sp>
      <p:sp>
        <p:nvSpPr>
          <p:cNvPr id="5" name="Content Placeholder 2"/>
          <p:cNvSpPr>
            <a:spLocks noGrp="1"/>
          </p:cNvSpPr>
          <p:nvPr>
            <p:ph sz="quarter" idx="13"/>
          </p:nvPr>
        </p:nvSpPr>
        <p:spPr>
          <a:xfrm>
            <a:off x="609600" y="1066800"/>
            <a:ext cx="53848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quarter" idx="14"/>
          </p:nvPr>
        </p:nvSpPr>
        <p:spPr>
          <a:xfrm>
            <a:off x="6197600" y="1066800"/>
            <a:ext cx="53848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p:cNvSpPr>
            <a:spLocks noGrp="1"/>
          </p:cNvSpPr>
          <p:nvPr>
            <p:ph type="ctrTitle"/>
          </p:nvPr>
        </p:nvSpPr>
        <p:spPr>
          <a:xfrm>
            <a:off x="1828800" y="151418"/>
            <a:ext cx="98552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p>
        </p:txBody>
      </p:sp>
      <p:cxnSp>
        <p:nvCxnSpPr>
          <p:cNvPr id="10" name="Straight Connector 9"/>
          <p:cNvCxnSpPr>
            <a:cxnSpLocks noChangeShapeType="1"/>
          </p:cNvCxnSpPr>
          <p:nvPr userDrawn="1"/>
        </p:nvCxnSpPr>
        <p:spPr bwMode="auto">
          <a:xfrm>
            <a:off x="381000" y="841689"/>
            <a:ext cx="11302999"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26298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FC89F-5672-F3C5-B970-84A2D64510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44EC00-5A8C-C55D-A52A-76540058EB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D658DD-D93F-16D7-AD68-19AA75DD77CC}"/>
              </a:ext>
            </a:extLst>
          </p:cNvPr>
          <p:cNvSpPr>
            <a:spLocks noGrp="1"/>
          </p:cNvSpPr>
          <p:nvPr>
            <p:ph type="dt" sz="half" idx="10"/>
          </p:nvPr>
        </p:nvSpPr>
        <p:spPr/>
        <p:txBody>
          <a:bodyPr/>
          <a:lstStyle/>
          <a:p>
            <a:fld id="{C44D40BE-6EF3-4CAC-AC55-E3E1196F5194}" type="datetimeFigureOut">
              <a:rPr lang="en-US" smtClean="0"/>
              <a:t>8/22/2024</a:t>
            </a:fld>
            <a:endParaRPr lang="en-US"/>
          </a:p>
        </p:txBody>
      </p:sp>
      <p:sp>
        <p:nvSpPr>
          <p:cNvPr id="5" name="Footer Placeholder 4">
            <a:extLst>
              <a:ext uri="{FF2B5EF4-FFF2-40B4-BE49-F238E27FC236}">
                <a16:creationId xmlns:a16="http://schemas.microsoft.com/office/drawing/2014/main" id="{9EAFFBD6-C308-A69A-8940-EF3C61CA74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BF8883-B52D-F9B4-92C8-FF2B8D5546B2}"/>
              </a:ext>
            </a:extLst>
          </p:cNvPr>
          <p:cNvSpPr>
            <a:spLocks noGrp="1"/>
          </p:cNvSpPr>
          <p:nvPr>
            <p:ph type="sldNum" sz="quarter" idx="12"/>
          </p:nvPr>
        </p:nvSpPr>
        <p:spPr/>
        <p:txBody>
          <a:bodyPr/>
          <a:lstStyle/>
          <a:p>
            <a:fld id="{593335A4-EEB9-4D38-920B-6F422E0CEBBE}" type="slidenum">
              <a:rPr lang="en-US" smtClean="0"/>
              <a:t>‹#›</a:t>
            </a:fld>
            <a:endParaRPr lang="en-US"/>
          </a:p>
        </p:txBody>
      </p:sp>
    </p:spTree>
    <p:extLst>
      <p:ext uri="{BB962C8B-B14F-4D97-AF65-F5344CB8AC3E}">
        <p14:creationId xmlns:p14="http://schemas.microsoft.com/office/powerpoint/2010/main" val="8482069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517E1-0EF9-8931-BA1A-A4E0092E06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B8965-1EAC-91A4-5806-82FB87EDBD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A55D54-0C68-046B-5567-6031B1C170A2}"/>
              </a:ext>
            </a:extLst>
          </p:cNvPr>
          <p:cNvSpPr>
            <a:spLocks noGrp="1"/>
          </p:cNvSpPr>
          <p:nvPr>
            <p:ph type="dt" sz="half" idx="10"/>
          </p:nvPr>
        </p:nvSpPr>
        <p:spPr/>
        <p:txBody>
          <a:bodyPr/>
          <a:lstStyle/>
          <a:p>
            <a:fld id="{C44D40BE-6EF3-4CAC-AC55-E3E1196F5194}" type="datetimeFigureOut">
              <a:rPr lang="en-US" smtClean="0"/>
              <a:t>8/22/2024</a:t>
            </a:fld>
            <a:endParaRPr lang="en-US"/>
          </a:p>
        </p:txBody>
      </p:sp>
      <p:sp>
        <p:nvSpPr>
          <p:cNvPr id="5" name="Footer Placeholder 4">
            <a:extLst>
              <a:ext uri="{FF2B5EF4-FFF2-40B4-BE49-F238E27FC236}">
                <a16:creationId xmlns:a16="http://schemas.microsoft.com/office/drawing/2014/main" id="{1FFDFEBA-6ABA-5754-1FF4-F4FF9A39C8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A3A0C-3A7A-EB04-2174-BF0067F5D750}"/>
              </a:ext>
            </a:extLst>
          </p:cNvPr>
          <p:cNvSpPr>
            <a:spLocks noGrp="1"/>
          </p:cNvSpPr>
          <p:nvPr>
            <p:ph type="sldNum" sz="quarter" idx="12"/>
          </p:nvPr>
        </p:nvSpPr>
        <p:spPr/>
        <p:txBody>
          <a:bodyPr/>
          <a:lstStyle/>
          <a:p>
            <a:fld id="{593335A4-EEB9-4D38-920B-6F422E0CEBBE}" type="slidenum">
              <a:rPr lang="en-US" smtClean="0"/>
              <a:t>‹#›</a:t>
            </a:fld>
            <a:endParaRPr lang="en-US"/>
          </a:p>
        </p:txBody>
      </p:sp>
    </p:spTree>
    <p:extLst>
      <p:ext uri="{BB962C8B-B14F-4D97-AF65-F5344CB8AC3E}">
        <p14:creationId xmlns:p14="http://schemas.microsoft.com/office/powerpoint/2010/main" val="5048494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C167B-57F3-AB04-0042-A5D6A27E8D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D0C31A-E6FF-17A9-B0D4-6A7DFB4C7A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B79F40-6F41-E9F3-E8C7-2BD7C04CD316}"/>
              </a:ext>
            </a:extLst>
          </p:cNvPr>
          <p:cNvSpPr>
            <a:spLocks noGrp="1"/>
          </p:cNvSpPr>
          <p:nvPr>
            <p:ph type="dt" sz="half" idx="10"/>
          </p:nvPr>
        </p:nvSpPr>
        <p:spPr/>
        <p:txBody>
          <a:bodyPr/>
          <a:lstStyle/>
          <a:p>
            <a:fld id="{C44D40BE-6EF3-4CAC-AC55-E3E1196F5194}" type="datetimeFigureOut">
              <a:rPr lang="en-US" smtClean="0"/>
              <a:t>8/22/2024</a:t>
            </a:fld>
            <a:endParaRPr lang="en-US"/>
          </a:p>
        </p:txBody>
      </p:sp>
      <p:sp>
        <p:nvSpPr>
          <p:cNvPr id="5" name="Footer Placeholder 4">
            <a:extLst>
              <a:ext uri="{FF2B5EF4-FFF2-40B4-BE49-F238E27FC236}">
                <a16:creationId xmlns:a16="http://schemas.microsoft.com/office/drawing/2014/main" id="{E4655521-D2A5-9E6C-7956-19F02A7594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8FA87-756D-CD5A-8C55-BB730B1715E1}"/>
              </a:ext>
            </a:extLst>
          </p:cNvPr>
          <p:cNvSpPr>
            <a:spLocks noGrp="1"/>
          </p:cNvSpPr>
          <p:nvPr>
            <p:ph type="sldNum" sz="quarter" idx="12"/>
          </p:nvPr>
        </p:nvSpPr>
        <p:spPr/>
        <p:txBody>
          <a:bodyPr/>
          <a:lstStyle/>
          <a:p>
            <a:fld id="{593335A4-EEB9-4D38-920B-6F422E0CEBBE}" type="slidenum">
              <a:rPr lang="en-US" smtClean="0"/>
              <a:t>‹#›</a:t>
            </a:fld>
            <a:endParaRPr lang="en-US"/>
          </a:p>
        </p:txBody>
      </p:sp>
    </p:spTree>
    <p:extLst>
      <p:ext uri="{BB962C8B-B14F-4D97-AF65-F5344CB8AC3E}">
        <p14:creationId xmlns:p14="http://schemas.microsoft.com/office/powerpoint/2010/main" val="2210734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DFB5-9478-0393-C2AF-5723A0C9F1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A176EB-3679-FAAD-B131-0117F9389E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A8D465-5328-0974-8684-EB85049B99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7C6750-AC40-7646-8951-87540ECEC1F5}"/>
              </a:ext>
            </a:extLst>
          </p:cNvPr>
          <p:cNvSpPr>
            <a:spLocks noGrp="1"/>
          </p:cNvSpPr>
          <p:nvPr>
            <p:ph type="dt" sz="half" idx="10"/>
          </p:nvPr>
        </p:nvSpPr>
        <p:spPr/>
        <p:txBody>
          <a:bodyPr/>
          <a:lstStyle/>
          <a:p>
            <a:fld id="{C44D40BE-6EF3-4CAC-AC55-E3E1196F5194}" type="datetimeFigureOut">
              <a:rPr lang="en-US" smtClean="0"/>
              <a:t>8/22/2024</a:t>
            </a:fld>
            <a:endParaRPr lang="en-US"/>
          </a:p>
        </p:txBody>
      </p:sp>
      <p:sp>
        <p:nvSpPr>
          <p:cNvPr id="6" name="Footer Placeholder 5">
            <a:extLst>
              <a:ext uri="{FF2B5EF4-FFF2-40B4-BE49-F238E27FC236}">
                <a16:creationId xmlns:a16="http://schemas.microsoft.com/office/drawing/2014/main" id="{99F020AA-FBE8-D17F-2259-602D0B0A26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974C7-B853-888A-7E25-725A448520EC}"/>
              </a:ext>
            </a:extLst>
          </p:cNvPr>
          <p:cNvSpPr>
            <a:spLocks noGrp="1"/>
          </p:cNvSpPr>
          <p:nvPr>
            <p:ph type="sldNum" sz="quarter" idx="12"/>
          </p:nvPr>
        </p:nvSpPr>
        <p:spPr/>
        <p:txBody>
          <a:bodyPr/>
          <a:lstStyle/>
          <a:p>
            <a:fld id="{593335A4-EEB9-4D38-920B-6F422E0CEBBE}" type="slidenum">
              <a:rPr lang="en-US" smtClean="0"/>
              <a:t>‹#›</a:t>
            </a:fld>
            <a:endParaRPr lang="en-US"/>
          </a:p>
        </p:txBody>
      </p:sp>
    </p:spTree>
    <p:extLst>
      <p:ext uri="{BB962C8B-B14F-4D97-AF65-F5344CB8AC3E}">
        <p14:creationId xmlns:p14="http://schemas.microsoft.com/office/powerpoint/2010/main" val="25517151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A1F69-0EE7-E583-E226-9AC0F542A9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8A4816-3CF8-A607-A5BC-799060A169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009552-9337-0BFF-E35B-7BE8AC7878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FE987C-3A77-6A01-C125-C0C33B61D1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D127B2-4A02-C4C4-7483-31E6784075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EE612A-CF39-D315-6A21-C83D5538F2A5}"/>
              </a:ext>
            </a:extLst>
          </p:cNvPr>
          <p:cNvSpPr>
            <a:spLocks noGrp="1"/>
          </p:cNvSpPr>
          <p:nvPr>
            <p:ph type="dt" sz="half" idx="10"/>
          </p:nvPr>
        </p:nvSpPr>
        <p:spPr/>
        <p:txBody>
          <a:bodyPr/>
          <a:lstStyle/>
          <a:p>
            <a:fld id="{C44D40BE-6EF3-4CAC-AC55-E3E1196F5194}" type="datetimeFigureOut">
              <a:rPr lang="en-US" smtClean="0"/>
              <a:t>8/22/2024</a:t>
            </a:fld>
            <a:endParaRPr lang="en-US"/>
          </a:p>
        </p:txBody>
      </p:sp>
      <p:sp>
        <p:nvSpPr>
          <p:cNvPr id="8" name="Footer Placeholder 7">
            <a:extLst>
              <a:ext uri="{FF2B5EF4-FFF2-40B4-BE49-F238E27FC236}">
                <a16:creationId xmlns:a16="http://schemas.microsoft.com/office/drawing/2014/main" id="{DB048032-161D-74A8-8166-ADC163EDDB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72FCB4-18DC-3CDD-E419-3FEC2CB08560}"/>
              </a:ext>
            </a:extLst>
          </p:cNvPr>
          <p:cNvSpPr>
            <a:spLocks noGrp="1"/>
          </p:cNvSpPr>
          <p:nvPr>
            <p:ph type="sldNum" sz="quarter" idx="12"/>
          </p:nvPr>
        </p:nvSpPr>
        <p:spPr/>
        <p:txBody>
          <a:bodyPr/>
          <a:lstStyle/>
          <a:p>
            <a:fld id="{593335A4-EEB9-4D38-920B-6F422E0CEBBE}" type="slidenum">
              <a:rPr lang="en-US" smtClean="0"/>
              <a:t>‹#›</a:t>
            </a:fld>
            <a:endParaRPr lang="en-US"/>
          </a:p>
        </p:txBody>
      </p:sp>
    </p:spTree>
    <p:extLst>
      <p:ext uri="{BB962C8B-B14F-4D97-AF65-F5344CB8AC3E}">
        <p14:creationId xmlns:p14="http://schemas.microsoft.com/office/powerpoint/2010/main" val="3630049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2BAB-3474-F24D-7F35-4CF31B1F3D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FBF8A0-2ED9-120F-2C48-16016A7672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C0B1C2-E75B-8BE8-29F8-4BCBA37280A0}"/>
              </a:ext>
            </a:extLst>
          </p:cNvPr>
          <p:cNvSpPr>
            <a:spLocks noGrp="1"/>
          </p:cNvSpPr>
          <p:nvPr>
            <p:ph type="dt" sz="half" idx="10"/>
          </p:nvPr>
        </p:nvSpPr>
        <p:spPr/>
        <p:txBody>
          <a:bodyPr/>
          <a:lstStyle/>
          <a:p>
            <a:fld id="{2AF8205F-3B43-4A5A-B5F8-09E6798CD31D}" type="datetimeFigureOut">
              <a:rPr lang="en-US" smtClean="0"/>
              <a:t>8/22/2024</a:t>
            </a:fld>
            <a:endParaRPr lang="en-US"/>
          </a:p>
        </p:txBody>
      </p:sp>
      <p:sp>
        <p:nvSpPr>
          <p:cNvPr id="5" name="Footer Placeholder 4">
            <a:extLst>
              <a:ext uri="{FF2B5EF4-FFF2-40B4-BE49-F238E27FC236}">
                <a16:creationId xmlns:a16="http://schemas.microsoft.com/office/drawing/2014/main" id="{48BA60EE-8F4C-2BFE-6BA0-45BD70203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059EE0-50CF-B5D9-F7DD-3DD90EBC1097}"/>
              </a:ext>
            </a:extLst>
          </p:cNvPr>
          <p:cNvSpPr>
            <a:spLocks noGrp="1"/>
          </p:cNvSpPr>
          <p:nvPr>
            <p:ph type="sldNum" sz="quarter" idx="12"/>
          </p:nvPr>
        </p:nvSpPr>
        <p:spPr/>
        <p:txBody>
          <a:bodyPr/>
          <a:lstStyle/>
          <a:p>
            <a:fld id="{89C7F31E-2CE5-4448-9014-36B5DDA903B9}" type="slidenum">
              <a:rPr lang="en-US" smtClean="0"/>
              <a:t>‹#›</a:t>
            </a:fld>
            <a:endParaRPr lang="en-US"/>
          </a:p>
        </p:txBody>
      </p:sp>
    </p:spTree>
    <p:extLst>
      <p:ext uri="{BB962C8B-B14F-4D97-AF65-F5344CB8AC3E}">
        <p14:creationId xmlns:p14="http://schemas.microsoft.com/office/powerpoint/2010/main" val="195336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AE48B-C033-7DD9-6F85-1CF5F57A3F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F2A4AA-D046-63F2-3960-2672389F897B}"/>
              </a:ext>
            </a:extLst>
          </p:cNvPr>
          <p:cNvSpPr>
            <a:spLocks noGrp="1"/>
          </p:cNvSpPr>
          <p:nvPr>
            <p:ph type="dt" sz="half" idx="10"/>
          </p:nvPr>
        </p:nvSpPr>
        <p:spPr/>
        <p:txBody>
          <a:bodyPr/>
          <a:lstStyle/>
          <a:p>
            <a:fld id="{C44D40BE-6EF3-4CAC-AC55-E3E1196F5194}" type="datetimeFigureOut">
              <a:rPr lang="en-US" smtClean="0"/>
              <a:t>8/22/2024</a:t>
            </a:fld>
            <a:endParaRPr lang="en-US"/>
          </a:p>
        </p:txBody>
      </p:sp>
      <p:sp>
        <p:nvSpPr>
          <p:cNvPr id="4" name="Footer Placeholder 3">
            <a:extLst>
              <a:ext uri="{FF2B5EF4-FFF2-40B4-BE49-F238E27FC236}">
                <a16:creationId xmlns:a16="http://schemas.microsoft.com/office/drawing/2014/main" id="{3C3CF343-95B5-3AED-4ADA-A90A56E19A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7F736A-A570-C18B-B5F2-D19097C180E5}"/>
              </a:ext>
            </a:extLst>
          </p:cNvPr>
          <p:cNvSpPr>
            <a:spLocks noGrp="1"/>
          </p:cNvSpPr>
          <p:nvPr>
            <p:ph type="sldNum" sz="quarter" idx="12"/>
          </p:nvPr>
        </p:nvSpPr>
        <p:spPr/>
        <p:txBody>
          <a:bodyPr/>
          <a:lstStyle/>
          <a:p>
            <a:fld id="{593335A4-EEB9-4D38-920B-6F422E0CEBBE}" type="slidenum">
              <a:rPr lang="en-US" smtClean="0"/>
              <a:t>‹#›</a:t>
            </a:fld>
            <a:endParaRPr lang="en-US"/>
          </a:p>
        </p:txBody>
      </p:sp>
    </p:spTree>
    <p:extLst>
      <p:ext uri="{BB962C8B-B14F-4D97-AF65-F5344CB8AC3E}">
        <p14:creationId xmlns:p14="http://schemas.microsoft.com/office/powerpoint/2010/main" val="36591123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85A929-1AB9-9087-0563-5F41F9082453}"/>
              </a:ext>
            </a:extLst>
          </p:cNvPr>
          <p:cNvSpPr>
            <a:spLocks noGrp="1"/>
          </p:cNvSpPr>
          <p:nvPr>
            <p:ph type="dt" sz="half" idx="10"/>
          </p:nvPr>
        </p:nvSpPr>
        <p:spPr/>
        <p:txBody>
          <a:bodyPr/>
          <a:lstStyle/>
          <a:p>
            <a:fld id="{C44D40BE-6EF3-4CAC-AC55-E3E1196F5194}" type="datetimeFigureOut">
              <a:rPr lang="en-US" smtClean="0"/>
              <a:t>8/22/2024</a:t>
            </a:fld>
            <a:endParaRPr lang="en-US"/>
          </a:p>
        </p:txBody>
      </p:sp>
      <p:sp>
        <p:nvSpPr>
          <p:cNvPr id="3" name="Footer Placeholder 2">
            <a:extLst>
              <a:ext uri="{FF2B5EF4-FFF2-40B4-BE49-F238E27FC236}">
                <a16:creationId xmlns:a16="http://schemas.microsoft.com/office/drawing/2014/main" id="{2862BED5-679E-E695-C135-2CE602935D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9C1CFA-A04D-6EBF-447A-CD99E06361B7}"/>
              </a:ext>
            </a:extLst>
          </p:cNvPr>
          <p:cNvSpPr>
            <a:spLocks noGrp="1"/>
          </p:cNvSpPr>
          <p:nvPr>
            <p:ph type="sldNum" sz="quarter" idx="12"/>
          </p:nvPr>
        </p:nvSpPr>
        <p:spPr/>
        <p:txBody>
          <a:bodyPr/>
          <a:lstStyle/>
          <a:p>
            <a:fld id="{593335A4-EEB9-4D38-920B-6F422E0CEBBE}" type="slidenum">
              <a:rPr lang="en-US" smtClean="0"/>
              <a:t>‹#›</a:t>
            </a:fld>
            <a:endParaRPr lang="en-US"/>
          </a:p>
        </p:txBody>
      </p:sp>
    </p:spTree>
    <p:extLst>
      <p:ext uri="{BB962C8B-B14F-4D97-AF65-F5344CB8AC3E}">
        <p14:creationId xmlns:p14="http://schemas.microsoft.com/office/powerpoint/2010/main" val="21086708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916A-8593-4EBE-7AB5-56B4DE0B83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807779-90E9-827D-3033-D7ED6A40E5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6F67EF-A196-AE58-1C66-375DDB4BB8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A6DF25-ABB8-6882-CD1F-D766B5638651}"/>
              </a:ext>
            </a:extLst>
          </p:cNvPr>
          <p:cNvSpPr>
            <a:spLocks noGrp="1"/>
          </p:cNvSpPr>
          <p:nvPr>
            <p:ph type="dt" sz="half" idx="10"/>
          </p:nvPr>
        </p:nvSpPr>
        <p:spPr/>
        <p:txBody>
          <a:bodyPr/>
          <a:lstStyle/>
          <a:p>
            <a:fld id="{C44D40BE-6EF3-4CAC-AC55-E3E1196F5194}" type="datetimeFigureOut">
              <a:rPr lang="en-US" smtClean="0"/>
              <a:t>8/22/2024</a:t>
            </a:fld>
            <a:endParaRPr lang="en-US"/>
          </a:p>
        </p:txBody>
      </p:sp>
      <p:sp>
        <p:nvSpPr>
          <p:cNvPr id="6" name="Footer Placeholder 5">
            <a:extLst>
              <a:ext uri="{FF2B5EF4-FFF2-40B4-BE49-F238E27FC236}">
                <a16:creationId xmlns:a16="http://schemas.microsoft.com/office/drawing/2014/main" id="{E146EFA7-9D74-5B33-46B9-712C75B25D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DDA0FB-8AF0-31C0-B410-8559CACBD15A}"/>
              </a:ext>
            </a:extLst>
          </p:cNvPr>
          <p:cNvSpPr>
            <a:spLocks noGrp="1"/>
          </p:cNvSpPr>
          <p:nvPr>
            <p:ph type="sldNum" sz="quarter" idx="12"/>
          </p:nvPr>
        </p:nvSpPr>
        <p:spPr/>
        <p:txBody>
          <a:bodyPr/>
          <a:lstStyle/>
          <a:p>
            <a:fld id="{593335A4-EEB9-4D38-920B-6F422E0CEBBE}" type="slidenum">
              <a:rPr lang="en-US" smtClean="0"/>
              <a:t>‹#›</a:t>
            </a:fld>
            <a:endParaRPr lang="en-US"/>
          </a:p>
        </p:txBody>
      </p:sp>
    </p:spTree>
    <p:extLst>
      <p:ext uri="{BB962C8B-B14F-4D97-AF65-F5344CB8AC3E}">
        <p14:creationId xmlns:p14="http://schemas.microsoft.com/office/powerpoint/2010/main" val="28078536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6E5E2-FE1F-97C4-00A7-C247A94FC3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8F6285-4B3F-7372-BAA8-EC90D766A7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EC8F2A-A4E6-66D5-00D6-07BEB2DD32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A4CD26-9271-A948-7066-E834449F94EB}"/>
              </a:ext>
            </a:extLst>
          </p:cNvPr>
          <p:cNvSpPr>
            <a:spLocks noGrp="1"/>
          </p:cNvSpPr>
          <p:nvPr>
            <p:ph type="dt" sz="half" idx="10"/>
          </p:nvPr>
        </p:nvSpPr>
        <p:spPr/>
        <p:txBody>
          <a:bodyPr/>
          <a:lstStyle/>
          <a:p>
            <a:fld id="{C44D40BE-6EF3-4CAC-AC55-E3E1196F5194}" type="datetimeFigureOut">
              <a:rPr lang="en-US" smtClean="0"/>
              <a:t>8/22/2024</a:t>
            </a:fld>
            <a:endParaRPr lang="en-US"/>
          </a:p>
        </p:txBody>
      </p:sp>
      <p:sp>
        <p:nvSpPr>
          <p:cNvPr id="6" name="Footer Placeholder 5">
            <a:extLst>
              <a:ext uri="{FF2B5EF4-FFF2-40B4-BE49-F238E27FC236}">
                <a16:creationId xmlns:a16="http://schemas.microsoft.com/office/drawing/2014/main" id="{E6F77F4A-B2B3-FE87-9B18-8891C918B7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121437-4A90-6193-7E1C-18103A36AEEE}"/>
              </a:ext>
            </a:extLst>
          </p:cNvPr>
          <p:cNvSpPr>
            <a:spLocks noGrp="1"/>
          </p:cNvSpPr>
          <p:nvPr>
            <p:ph type="sldNum" sz="quarter" idx="12"/>
          </p:nvPr>
        </p:nvSpPr>
        <p:spPr/>
        <p:txBody>
          <a:bodyPr/>
          <a:lstStyle/>
          <a:p>
            <a:fld id="{593335A4-EEB9-4D38-920B-6F422E0CEBBE}" type="slidenum">
              <a:rPr lang="en-US" smtClean="0"/>
              <a:t>‹#›</a:t>
            </a:fld>
            <a:endParaRPr lang="en-US"/>
          </a:p>
        </p:txBody>
      </p:sp>
    </p:spTree>
    <p:extLst>
      <p:ext uri="{BB962C8B-B14F-4D97-AF65-F5344CB8AC3E}">
        <p14:creationId xmlns:p14="http://schemas.microsoft.com/office/powerpoint/2010/main" val="23463886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B2816-A02E-3FA0-31EC-36DC78FB31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B96D17-FC26-C92F-BAA8-617FAB8CD2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686F0C-0BB2-A678-4A94-14DBE5D61D7B}"/>
              </a:ext>
            </a:extLst>
          </p:cNvPr>
          <p:cNvSpPr>
            <a:spLocks noGrp="1"/>
          </p:cNvSpPr>
          <p:nvPr>
            <p:ph type="dt" sz="half" idx="10"/>
          </p:nvPr>
        </p:nvSpPr>
        <p:spPr/>
        <p:txBody>
          <a:bodyPr/>
          <a:lstStyle/>
          <a:p>
            <a:fld id="{C44D40BE-6EF3-4CAC-AC55-E3E1196F5194}" type="datetimeFigureOut">
              <a:rPr lang="en-US" smtClean="0"/>
              <a:t>8/22/2024</a:t>
            </a:fld>
            <a:endParaRPr lang="en-US"/>
          </a:p>
        </p:txBody>
      </p:sp>
      <p:sp>
        <p:nvSpPr>
          <p:cNvPr id="5" name="Footer Placeholder 4">
            <a:extLst>
              <a:ext uri="{FF2B5EF4-FFF2-40B4-BE49-F238E27FC236}">
                <a16:creationId xmlns:a16="http://schemas.microsoft.com/office/drawing/2014/main" id="{598F3D4F-A1B8-5F5C-250D-F1A3F654D7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12E15-A24A-43EA-68AA-EC6C7CAF7E93}"/>
              </a:ext>
            </a:extLst>
          </p:cNvPr>
          <p:cNvSpPr>
            <a:spLocks noGrp="1"/>
          </p:cNvSpPr>
          <p:nvPr>
            <p:ph type="sldNum" sz="quarter" idx="12"/>
          </p:nvPr>
        </p:nvSpPr>
        <p:spPr/>
        <p:txBody>
          <a:bodyPr/>
          <a:lstStyle/>
          <a:p>
            <a:fld id="{593335A4-EEB9-4D38-920B-6F422E0CEBBE}" type="slidenum">
              <a:rPr lang="en-US" smtClean="0"/>
              <a:t>‹#›</a:t>
            </a:fld>
            <a:endParaRPr lang="en-US"/>
          </a:p>
        </p:txBody>
      </p:sp>
    </p:spTree>
    <p:extLst>
      <p:ext uri="{BB962C8B-B14F-4D97-AF65-F5344CB8AC3E}">
        <p14:creationId xmlns:p14="http://schemas.microsoft.com/office/powerpoint/2010/main" val="34742737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C5F060-334A-5251-1594-88116CE544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7DF193-6A71-D6D5-0E45-9C1E59EC87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FA24E-32AB-0C0A-B105-88C62387EE55}"/>
              </a:ext>
            </a:extLst>
          </p:cNvPr>
          <p:cNvSpPr>
            <a:spLocks noGrp="1"/>
          </p:cNvSpPr>
          <p:nvPr>
            <p:ph type="dt" sz="half" idx="10"/>
          </p:nvPr>
        </p:nvSpPr>
        <p:spPr/>
        <p:txBody>
          <a:bodyPr/>
          <a:lstStyle/>
          <a:p>
            <a:fld id="{C44D40BE-6EF3-4CAC-AC55-E3E1196F5194}" type="datetimeFigureOut">
              <a:rPr lang="en-US" smtClean="0"/>
              <a:t>8/22/2024</a:t>
            </a:fld>
            <a:endParaRPr lang="en-US"/>
          </a:p>
        </p:txBody>
      </p:sp>
      <p:sp>
        <p:nvSpPr>
          <p:cNvPr id="5" name="Footer Placeholder 4">
            <a:extLst>
              <a:ext uri="{FF2B5EF4-FFF2-40B4-BE49-F238E27FC236}">
                <a16:creationId xmlns:a16="http://schemas.microsoft.com/office/drawing/2014/main" id="{87A0FFA7-B275-C6E2-47DE-1B1CCF5FC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7F5841-54A3-A85F-5778-ADED00F337C0}"/>
              </a:ext>
            </a:extLst>
          </p:cNvPr>
          <p:cNvSpPr>
            <a:spLocks noGrp="1"/>
          </p:cNvSpPr>
          <p:nvPr>
            <p:ph type="sldNum" sz="quarter" idx="12"/>
          </p:nvPr>
        </p:nvSpPr>
        <p:spPr/>
        <p:txBody>
          <a:bodyPr/>
          <a:lstStyle/>
          <a:p>
            <a:fld id="{593335A4-EEB9-4D38-920B-6F422E0CEBBE}" type="slidenum">
              <a:rPr lang="en-US" smtClean="0"/>
              <a:t>‹#›</a:t>
            </a:fld>
            <a:endParaRPr lang="en-US"/>
          </a:p>
        </p:txBody>
      </p:sp>
    </p:spTree>
    <p:extLst>
      <p:ext uri="{BB962C8B-B14F-4D97-AF65-F5344CB8AC3E}">
        <p14:creationId xmlns:p14="http://schemas.microsoft.com/office/powerpoint/2010/main" val="1432661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B15BD-6032-44CE-3CEA-93BB36C85E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CD18C7-B326-0909-4A8E-5816F881DA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DC60E1-5954-19DE-4483-808E2F8957DF}"/>
              </a:ext>
            </a:extLst>
          </p:cNvPr>
          <p:cNvSpPr>
            <a:spLocks noGrp="1"/>
          </p:cNvSpPr>
          <p:nvPr>
            <p:ph type="dt" sz="half" idx="10"/>
          </p:nvPr>
        </p:nvSpPr>
        <p:spPr/>
        <p:txBody>
          <a:bodyPr/>
          <a:lstStyle/>
          <a:p>
            <a:fld id="{2AF8205F-3B43-4A5A-B5F8-09E6798CD31D}" type="datetimeFigureOut">
              <a:rPr lang="en-US" smtClean="0"/>
              <a:t>8/22/2024</a:t>
            </a:fld>
            <a:endParaRPr lang="en-US"/>
          </a:p>
        </p:txBody>
      </p:sp>
      <p:sp>
        <p:nvSpPr>
          <p:cNvPr id="5" name="Footer Placeholder 4">
            <a:extLst>
              <a:ext uri="{FF2B5EF4-FFF2-40B4-BE49-F238E27FC236}">
                <a16:creationId xmlns:a16="http://schemas.microsoft.com/office/drawing/2014/main" id="{012EAA3F-2DA2-37C4-BC93-E8C4ECD27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4E0B6-8CD6-1918-C607-DF40DB4ECD45}"/>
              </a:ext>
            </a:extLst>
          </p:cNvPr>
          <p:cNvSpPr>
            <a:spLocks noGrp="1"/>
          </p:cNvSpPr>
          <p:nvPr>
            <p:ph type="sldNum" sz="quarter" idx="12"/>
          </p:nvPr>
        </p:nvSpPr>
        <p:spPr/>
        <p:txBody>
          <a:bodyPr/>
          <a:lstStyle/>
          <a:p>
            <a:fld id="{89C7F31E-2CE5-4448-9014-36B5DDA903B9}" type="slidenum">
              <a:rPr lang="en-US" smtClean="0"/>
              <a:t>‹#›</a:t>
            </a:fld>
            <a:endParaRPr lang="en-US"/>
          </a:p>
        </p:txBody>
      </p:sp>
    </p:spTree>
    <p:extLst>
      <p:ext uri="{BB962C8B-B14F-4D97-AF65-F5344CB8AC3E}">
        <p14:creationId xmlns:p14="http://schemas.microsoft.com/office/powerpoint/2010/main" val="3225184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A7D35-7E62-5313-682B-02660EE5C9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82BC9C-4551-11D5-9996-D070EBEBC0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145AF9-32F8-87C7-1AF0-2BECD78A53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CD2186-5C5E-941F-2144-17D9F21294D6}"/>
              </a:ext>
            </a:extLst>
          </p:cNvPr>
          <p:cNvSpPr>
            <a:spLocks noGrp="1"/>
          </p:cNvSpPr>
          <p:nvPr>
            <p:ph type="dt" sz="half" idx="10"/>
          </p:nvPr>
        </p:nvSpPr>
        <p:spPr/>
        <p:txBody>
          <a:bodyPr/>
          <a:lstStyle/>
          <a:p>
            <a:fld id="{2AF8205F-3B43-4A5A-B5F8-09E6798CD31D}" type="datetimeFigureOut">
              <a:rPr lang="en-US" smtClean="0"/>
              <a:t>8/22/2024</a:t>
            </a:fld>
            <a:endParaRPr lang="en-US"/>
          </a:p>
        </p:txBody>
      </p:sp>
      <p:sp>
        <p:nvSpPr>
          <p:cNvPr id="6" name="Footer Placeholder 5">
            <a:extLst>
              <a:ext uri="{FF2B5EF4-FFF2-40B4-BE49-F238E27FC236}">
                <a16:creationId xmlns:a16="http://schemas.microsoft.com/office/drawing/2014/main" id="{5D538DDF-6355-E9F1-7834-E26469C580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036BF9-2537-B390-7208-B5714F9B7F21}"/>
              </a:ext>
            </a:extLst>
          </p:cNvPr>
          <p:cNvSpPr>
            <a:spLocks noGrp="1"/>
          </p:cNvSpPr>
          <p:nvPr>
            <p:ph type="sldNum" sz="quarter" idx="12"/>
          </p:nvPr>
        </p:nvSpPr>
        <p:spPr/>
        <p:txBody>
          <a:bodyPr/>
          <a:lstStyle/>
          <a:p>
            <a:fld id="{89C7F31E-2CE5-4448-9014-36B5DDA903B9}" type="slidenum">
              <a:rPr lang="en-US" smtClean="0"/>
              <a:t>‹#›</a:t>
            </a:fld>
            <a:endParaRPr lang="en-US"/>
          </a:p>
        </p:txBody>
      </p:sp>
    </p:spTree>
    <p:extLst>
      <p:ext uri="{BB962C8B-B14F-4D97-AF65-F5344CB8AC3E}">
        <p14:creationId xmlns:p14="http://schemas.microsoft.com/office/powerpoint/2010/main" val="1183799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54303-D44A-B246-492E-B2ED949B97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722028-1ED6-6A2D-4A4C-053FCF1091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82385E-C0A3-8889-28F1-5AB9D6E8DD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1A7713-0BEB-9DFD-CBEE-933C0AA968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8E2ABD-6D3B-6024-A5C7-852A648758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EC606D-5FF2-51E4-A664-A691334D5F1C}"/>
              </a:ext>
            </a:extLst>
          </p:cNvPr>
          <p:cNvSpPr>
            <a:spLocks noGrp="1"/>
          </p:cNvSpPr>
          <p:nvPr>
            <p:ph type="dt" sz="half" idx="10"/>
          </p:nvPr>
        </p:nvSpPr>
        <p:spPr/>
        <p:txBody>
          <a:bodyPr/>
          <a:lstStyle/>
          <a:p>
            <a:fld id="{2AF8205F-3B43-4A5A-B5F8-09E6798CD31D}" type="datetimeFigureOut">
              <a:rPr lang="en-US" smtClean="0"/>
              <a:t>8/22/2024</a:t>
            </a:fld>
            <a:endParaRPr lang="en-US"/>
          </a:p>
        </p:txBody>
      </p:sp>
      <p:sp>
        <p:nvSpPr>
          <p:cNvPr id="8" name="Footer Placeholder 7">
            <a:extLst>
              <a:ext uri="{FF2B5EF4-FFF2-40B4-BE49-F238E27FC236}">
                <a16:creationId xmlns:a16="http://schemas.microsoft.com/office/drawing/2014/main" id="{72224859-E4B3-06F1-4015-8C7DC45803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3F5DBE-27BD-1022-7DA1-A1B9B7F97078}"/>
              </a:ext>
            </a:extLst>
          </p:cNvPr>
          <p:cNvSpPr>
            <a:spLocks noGrp="1"/>
          </p:cNvSpPr>
          <p:nvPr>
            <p:ph type="sldNum" sz="quarter" idx="12"/>
          </p:nvPr>
        </p:nvSpPr>
        <p:spPr/>
        <p:txBody>
          <a:bodyPr/>
          <a:lstStyle/>
          <a:p>
            <a:fld id="{89C7F31E-2CE5-4448-9014-36B5DDA903B9}" type="slidenum">
              <a:rPr lang="en-US" smtClean="0"/>
              <a:t>‹#›</a:t>
            </a:fld>
            <a:endParaRPr lang="en-US"/>
          </a:p>
        </p:txBody>
      </p:sp>
    </p:spTree>
    <p:extLst>
      <p:ext uri="{BB962C8B-B14F-4D97-AF65-F5344CB8AC3E}">
        <p14:creationId xmlns:p14="http://schemas.microsoft.com/office/powerpoint/2010/main" val="1854545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F454A-B70E-627A-724B-11E38E4F6E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BA430D-D584-38A3-F422-8018CABE4472}"/>
              </a:ext>
            </a:extLst>
          </p:cNvPr>
          <p:cNvSpPr>
            <a:spLocks noGrp="1"/>
          </p:cNvSpPr>
          <p:nvPr>
            <p:ph type="dt" sz="half" idx="10"/>
          </p:nvPr>
        </p:nvSpPr>
        <p:spPr/>
        <p:txBody>
          <a:bodyPr/>
          <a:lstStyle/>
          <a:p>
            <a:fld id="{2AF8205F-3B43-4A5A-B5F8-09E6798CD31D}" type="datetimeFigureOut">
              <a:rPr lang="en-US" smtClean="0"/>
              <a:t>8/22/2024</a:t>
            </a:fld>
            <a:endParaRPr lang="en-US"/>
          </a:p>
        </p:txBody>
      </p:sp>
      <p:sp>
        <p:nvSpPr>
          <p:cNvPr id="4" name="Footer Placeholder 3">
            <a:extLst>
              <a:ext uri="{FF2B5EF4-FFF2-40B4-BE49-F238E27FC236}">
                <a16:creationId xmlns:a16="http://schemas.microsoft.com/office/drawing/2014/main" id="{2CDD32A5-BBA3-3C74-8322-EF32B28E34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0B6528-B1BB-B95D-91CC-EF6B4BA05EF3}"/>
              </a:ext>
            </a:extLst>
          </p:cNvPr>
          <p:cNvSpPr>
            <a:spLocks noGrp="1"/>
          </p:cNvSpPr>
          <p:nvPr>
            <p:ph type="sldNum" sz="quarter" idx="12"/>
          </p:nvPr>
        </p:nvSpPr>
        <p:spPr/>
        <p:txBody>
          <a:bodyPr/>
          <a:lstStyle/>
          <a:p>
            <a:fld id="{89C7F31E-2CE5-4448-9014-36B5DDA903B9}" type="slidenum">
              <a:rPr lang="en-US" smtClean="0"/>
              <a:t>‹#›</a:t>
            </a:fld>
            <a:endParaRPr lang="en-US"/>
          </a:p>
        </p:txBody>
      </p:sp>
    </p:spTree>
    <p:extLst>
      <p:ext uri="{BB962C8B-B14F-4D97-AF65-F5344CB8AC3E}">
        <p14:creationId xmlns:p14="http://schemas.microsoft.com/office/powerpoint/2010/main" val="4027947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B87BA0-EDD5-EE2E-1797-17D8BD48D5FC}"/>
              </a:ext>
            </a:extLst>
          </p:cNvPr>
          <p:cNvSpPr>
            <a:spLocks noGrp="1"/>
          </p:cNvSpPr>
          <p:nvPr>
            <p:ph type="dt" sz="half" idx="10"/>
          </p:nvPr>
        </p:nvSpPr>
        <p:spPr/>
        <p:txBody>
          <a:bodyPr/>
          <a:lstStyle/>
          <a:p>
            <a:fld id="{2AF8205F-3B43-4A5A-B5F8-09E6798CD31D}" type="datetimeFigureOut">
              <a:rPr lang="en-US" smtClean="0"/>
              <a:t>8/22/2024</a:t>
            </a:fld>
            <a:endParaRPr lang="en-US"/>
          </a:p>
        </p:txBody>
      </p:sp>
      <p:sp>
        <p:nvSpPr>
          <p:cNvPr id="3" name="Footer Placeholder 2">
            <a:extLst>
              <a:ext uri="{FF2B5EF4-FFF2-40B4-BE49-F238E27FC236}">
                <a16:creationId xmlns:a16="http://schemas.microsoft.com/office/drawing/2014/main" id="{F44F1F0B-018E-8953-4150-7C2D68E751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39856F-0541-483C-6CCC-E41ECE9DF2A6}"/>
              </a:ext>
            </a:extLst>
          </p:cNvPr>
          <p:cNvSpPr>
            <a:spLocks noGrp="1"/>
          </p:cNvSpPr>
          <p:nvPr>
            <p:ph type="sldNum" sz="quarter" idx="12"/>
          </p:nvPr>
        </p:nvSpPr>
        <p:spPr/>
        <p:txBody>
          <a:bodyPr/>
          <a:lstStyle/>
          <a:p>
            <a:fld id="{89C7F31E-2CE5-4448-9014-36B5DDA903B9}" type="slidenum">
              <a:rPr lang="en-US" smtClean="0"/>
              <a:t>‹#›</a:t>
            </a:fld>
            <a:endParaRPr lang="en-US"/>
          </a:p>
        </p:txBody>
      </p:sp>
    </p:spTree>
    <p:extLst>
      <p:ext uri="{BB962C8B-B14F-4D97-AF65-F5344CB8AC3E}">
        <p14:creationId xmlns:p14="http://schemas.microsoft.com/office/powerpoint/2010/main" val="2949087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93395-651F-FDA6-18E3-6632794494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2D0108-8F16-127E-E1E4-CFDF6C2F6D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4CEBEA-0F66-D541-D78B-313769C196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D6A656-1220-1279-9BF8-E9B4315B4A76}"/>
              </a:ext>
            </a:extLst>
          </p:cNvPr>
          <p:cNvSpPr>
            <a:spLocks noGrp="1"/>
          </p:cNvSpPr>
          <p:nvPr>
            <p:ph type="dt" sz="half" idx="10"/>
          </p:nvPr>
        </p:nvSpPr>
        <p:spPr/>
        <p:txBody>
          <a:bodyPr/>
          <a:lstStyle/>
          <a:p>
            <a:fld id="{2AF8205F-3B43-4A5A-B5F8-09E6798CD31D}" type="datetimeFigureOut">
              <a:rPr lang="en-US" smtClean="0"/>
              <a:t>8/22/2024</a:t>
            </a:fld>
            <a:endParaRPr lang="en-US"/>
          </a:p>
        </p:txBody>
      </p:sp>
      <p:sp>
        <p:nvSpPr>
          <p:cNvPr id="6" name="Footer Placeholder 5">
            <a:extLst>
              <a:ext uri="{FF2B5EF4-FFF2-40B4-BE49-F238E27FC236}">
                <a16:creationId xmlns:a16="http://schemas.microsoft.com/office/drawing/2014/main" id="{3784831C-637F-3A06-A345-62FD7ACC80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6926F-09A0-407D-F10A-31251B1D7FB8}"/>
              </a:ext>
            </a:extLst>
          </p:cNvPr>
          <p:cNvSpPr>
            <a:spLocks noGrp="1"/>
          </p:cNvSpPr>
          <p:nvPr>
            <p:ph type="sldNum" sz="quarter" idx="12"/>
          </p:nvPr>
        </p:nvSpPr>
        <p:spPr/>
        <p:txBody>
          <a:bodyPr/>
          <a:lstStyle/>
          <a:p>
            <a:fld id="{89C7F31E-2CE5-4448-9014-36B5DDA903B9}" type="slidenum">
              <a:rPr lang="en-US" smtClean="0"/>
              <a:t>‹#›</a:t>
            </a:fld>
            <a:endParaRPr lang="en-US"/>
          </a:p>
        </p:txBody>
      </p:sp>
    </p:spTree>
    <p:extLst>
      <p:ext uri="{BB962C8B-B14F-4D97-AF65-F5344CB8AC3E}">
        <p14:creationId xmlns:p14="http://schemas.microsoft.com/office/powerpoint/2010/main" val="4143800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A15D0-B3F3-6398-0549-897D430E02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1AAFEF-BFA4-4117-3DC7-879F562B20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F462D6-B246-060D-EA8F-2FACDC7982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7541AB-00F7-60E2-1020-BC0D9EAC7C06}"/>
              </a:ext>
            </a:extLst>
          </p:cNvPr>
          <p:cNvSpPr>
            <a:spLocks noGrp="1"/>
          </p:cNvSpPr>
          <p:nvPr>
            <p:ph type="dt" sz="half" idx="10"/>
          </p:nvPr>
        </p:nvSpPr>
        <p:spPr/>
        <p:txBody>
          <a:bodyPr/>
          <a:lstStyle/>
          <a:p>
            <a:fld id="{2AF8205F-3B43-4A5A-B5F8-09E6798CD31D}" type="datetimeFigureOut">
              <a:rPr lang="en-US" smtClean="0"/>
              <a:t>8/22/2024</a:t>
            </a:fld>
            <a:endParaRPr lang="en-US"/>
          </a:p>
        </p:txBody>
      </p:sp>
      <p:sp>
        <p:nvSpPr>
          <p:cNvPr id="6" name="Footer Placeholder 5">
            <a:extLst>
              <a:ext uri="{FF2B5EF4-FFF2-40B4-BE49-F238E27FC236}">
                <a16:creationId xmlns:a16="http://schemas.microsoft.com/office/drawing/2014/main" id="{A3ACBF3A-F402-00D5-3887-DEB321EEA5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9D583A-D4A5-E93A-0F74-CEFE6C9D8EF0}"/>
              </a:ext>
            </a:extLst>
          </p:cNvPr>
          <p:cNvSpPr>
            <a:spLocks noGrp="1"/>
          </p:cNvSpPr>
          <p:nvPr>
            <p:ph type="sldNum" sz="quarter" idx="12"/>
          </p:nvPr>
        </p:nvSpPr>
        <p:spPr/>
        <p:txBody>
          <a:bodyPr/>
          <a:lstStyle/>
          <a:p>
            <a:fld id="{89C7F31E-2CE5-4448-9014-36B5DDA903B9}" type="slidenum">
              <a:rPr lang="en-US" smtClean="0"/>
              <a:t>‹#›</a:t>
            </a:fld>
            <a:endParaRPr lang="en-US"/>
          </a:p>
        </p:txBody>
      </p:sp>
    </p:spTree>
    <p:extLst>
      <p:ext uri="{BB962C8B-B14F-4D97-AF65-F5344CB8AC3E}">
        <p14:creationId xmlns:p14="http://schemas.microsoft.com/office/powerpoint/2010/main" val="2267845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C3871A-238B-2DE1-6EFE-26062C2954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24F98D-4053-6187-3673-41AE4AB8BC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EE8C13-E54B-597B-2D42-901945A82B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F8205F-3B43-4A5A-B5F8-09E6798CD31D}" type="datetimeFigureOut">
              <a:rPr lang="en-US" smtClean="0"/>
              <a:t>8/22/2024</a:t>
            </a:fld>
            <a:endParaRPr lang="en-US"/>
          </a:p>
        </p:txBody>
      </p:sp>
      <p:sp>
        <p:nvSpPr>
          <p:cNvPr id="5" name="Footer Placeholder 4">
            <a:extLst>
              <a:ext uri="{FF2B5EF4-FFF2-40B4-BE49-F238E27FC236}">
                <a16:creationId xmlns:a16="http://schemas.microsoft.com/office/drawing/2014/main" id="{3465E213-473A-8FBD-77B6-021E853890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A106C8-7B97-2316-8E14-6F46F07577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C7F31E-2CE5-4448-9014-36B5DDA903B9}" type="slidenum">
              <a:rPr lang="en-US" smtClean="0"/>
              <a:t>‹#›</a:t>
            </a:fld>
            <a:endParaRPr lang="en-US"/>
          </a:p>
        </p:txBody>
      </p:sp>
    </p:spTree>
    <p:extLst>
      <p:ext uri="{BB962C8B-B14F-4D97-AF65-F5344CB8AC3E}">
        <p14:creationId xmlns:p14="http://schemas.microsoft.com/office/powerpoint/2010/main" val="3477600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4BCD1D-2E9D-D552-5DFB-23F68A4B20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FBF91B-9F67-97BA-58A4-FF46E21DA7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A3FD9D-160C-F1D7-45B7-23A6CE0345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4D40BE-6EF3-4CAC-AC55-E3E1196F5194}" type="datetimeFigureOut">
              <a:rPr lang="en-US" smtClean="0"/>
              <a:t>8/22/2024</a:t>
            </a:fld>
            <a:endParaRPr lang="en-US"/>
          </a:p>
        </p:txBody>
      </p:sp>
      <p:sp>
        <p:nvSpPr>
          <p:cNvPr id="5" name="Footer Placeholder 4">
            <a:extLst>
              <a:ext uri="{FF2B5EF4-FFF2-40B4-BE49-F238E27FC236}">
                <a16:creationId xmlns:a16="http://schemas.microsoft.com/office/drawing/2014/main" id="{B2EFF610-8A04-F2C7-927B-CCD7507980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8934FB-B003-D3EF-B26D-513D07A1F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3335A4-EEB9-4D38-920B-6F422E0CEBBE}" type="slidenum">
              <a:rPr lang="en-US" smtClean="0"/>
              <a:t>‹#›</a:t>
            </a:fld>
            <a:endParaRPr lang="en-US"/>
          </a:p>
        </p:txBody>
      </p:sp>
    </p:spTree>
    <p:extLst>
      <p:ext uri="{BB962C8B-B14F-4D97-AF65-F5344CB8AC3E}">
        <p14:creationId xmlns:p14="http://schemas.microsoft.com/office/powerpoint/2010/main" val="44073761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jpe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3.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6.jpe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8DAD4-EE75-2CBA-DD60-8A05CC48415B}"/>
              </a:ext>
            </a:extLst>
          </p:cNvPr>
          <p:cNvSpPr>
            <a:spLocks noGrp="1"/>
          </p:cNvSpPr>
          <p:nvPr>
            <p:ph type="ctrTitle"/>
          </p:nvPr>
        </p:nvSpPr>
        <p:spPr/>
        <p:txBody>
          <a:bodyPr/>
          <a:lstStyle/>
          <a:p>
            <a:r>
              <a:rPr lang="en-US"/>
              <a:t>Baseline Code</a:t>
            </a:r>
          </a:p>
        </p:txBody>
      </p:sp>
      <p:sp>
        <p:nvSpPr>
          <p:cNvPr id="3" name="Subtitle 2">
            <a:extLst>
              <a:ext uri="{FF2B5EF4-FFF2-40B4-BE49-F238E27FC236}">
                <a16:creationId xmlns:a16="http://schemas.microsoft.com/office/drawing/2014/main" id="{6E579083-375F-51F0-85E1-C6B6753D77B2}"/>
              </a:ext>
            </a:extLst>
          </p:cNvPr>
          <p:cNvSpPr>
            <a:spLocks noGrp="1"/>
          </p:cNvSpPr>
          <p:nvPr>
            <p:ph type="subTitle" idx="1"/>
          </p:nvPr>
        </p:nvSpPr>
        <p:spPr/>
        <p:txBody>
          <a:bodyPr/>
          <a:lstStyle/>
          <a:p>
            <a:r>
              <a:rPr lang="en-US"/>
              <a:t>V0 and V1 Submission</a:t>
            </a:r>
          </a:p>
        </p:txBody>
      </p:sp>
    </p:spTree>
    <p:extLst>
      <p:ext uri="{BB962C8B-B14F-4D97-AF65-F5344CB8AC3E}">
        <p14:creationId xmlns:p14="http://schemas.microsoft.com/office/powerpoint/2010/main" val="100208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499220-1589-8C02-4E2E-7CC0F23AF22B}"/>
              </a:ext>
            </a:extLst>
          </p:cNvPr>
          <p:cNvSpPr>
            <a:spLocks noGrp="1"/>
          </p:cNvSpPr>
          <p:nvPr>
            <p:ph type="sldNum" sz="quarter" idx="11"/>
          </p:nvPr>
        </p:nvSpPr>
        <p:spPr/>
        <p:txBody>
          <a:bodyPr/>
          <a:lstStyle/>
          <a:p>
            <a:pPr>
              <a:defRPr/>
            </a:pPr>
            <a:fld id="{231CC523-8BC6-4921-807A-66BD262F34AB}" type="slidenum">
              <a:rPr lang="en-US" smtClean="0"/>
              <a:pPr>
                <a:defRPr/>
              </a:pPr>
              <a:t>10</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902B95F-8BB5-3CBB-40D4-1AA7EA920FDD}"/>
                  </a:ext>
                </a:extLst>
              </p:cNvPr>
              <p:cNvSpPr>
                <a:spLocks noGrp="1"/>
              </p:cNvSpPr>
              <p:nvPr>
                <p:ph sz="quarter" idx="13"/>
              </p:nvPr>
            </p:nvSpPr>
            <p:spPr/>
            <p:txBody>
              <a:bodyPr/>
              <a:lstStyle/>
              <a:p>
                <a:r>
                  <a:rPr lang="en-US" dirty="0"/>
                  <a:t>Create discrete grid for radial coordinate: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oMath>
                </a14:m>
                <a:r>
                  <a:rPr lang="en-US" dirty="0"/>
                  <a:t> with uniform (currently) grid spacing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oMath>
                </a14:m>
                <a:endParaRPr lang="en-US" dirty="0"/>
              </a:p>
              <a:p>
                <a:r>
                  <a:rPr lang="en-US" dirty="0"/>
                  <a:t>Height becomes a vector: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oMath>
                </a14:m>
                <a:endParaRPr lang="en-US" dirty="0"/>
              </a:p>
              <a:p>
                <a:r>
                  <a:rPr lang="en-US" dirty="0"/>
                  <a:t>Differential equation becomes a coupled set of nonlinear algebraic equations:</a:t>
                </a:r>
              </a:p>
              <a:p>
                <a:endParaRPr lang="en-US" dirty="0"/>
              </a:p>
              <a:p>
                <a:pPr marL="0" indent="0" algn="ctr">
                  <a:buNone/>
                </a:pPr>
                <a14:m>
                  <m:oMath xmlns:m="http://schemas.openxmlformats.org/officeDocument/2006/math">
                    <m:d>
                      <m:dPr>
                        <m:ctrlPr>
                          <a:rPr lang="en-US"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den>
                        </m:f>
                      </m:e>
                    </m:d>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rPr>
                              <m:t>2</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𝑅</m:t>
                                    </m:r>
                                  </m:num>
                                  <m:den>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𝑐</m:t>
                                        </m:r>
                                      </m:sub>
                                    </m:sSub>
                                  </m:den>
                                </m:f>
                              </m:e>
                            </m:d>
                          </m:e>
                          <m:sup>
                            <m:r>
                              <a:rPr lang="en-US" i="1">
                                <a:latin typeface="Cambria Math" panose="02040503050406030204" pitchFamily="18" charset="0"/>
                              </a:rPr>
                              <m:t>2</m:t>
                            </m:r>
                          </m:sup>
                        </m:sSup>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ea typeface="Cambria Math" panose="02040503050406030204" pitchFamily="18" charset="0"/>
                              </a:rPr>
                              <m:t>𝜄</m:t>
                            </m:r>
                          </m:e>
                        </m:fun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rPr>
                              <m:t>2</m:t>
                            </m:r>
                          </m:sup>
                        </m:sSup>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e>
                    </m:d>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den>
                        </m:f>
                      </m:e>
                    </m:d>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r>
                          <a:rPr lang="en-US" b="0" i="1" smtClean="0">
                            <a:latin typeface="Cambria Math" panose="02040503050406030204" pitchFamily="18" charset="0"/>
                          </a:rPr>
                          <m:t>+</m:t>
                        </m:r>
                        <m:r>
                          <a:rPr lang="en-US" i="1">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2</m:t>
                    </m:r>
                    <m:sSup>
                      <m:sSupPr>
                        <m:ctrlPr>
                          <a:rPr lang="en-US" i="1" smtClean="0">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rPr>
                          <m:t>2</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𝑅</m:t>
                                </m:r>
                              </m:num>
                              <m:den>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𝑐</m:t>
                                    </m:r>
                                  </m:sub>
                                </m:sSub>
                              </m:den>
                            </m:f>
                          </m:e>
                        </m:d>
                      </m:e>
                      <m:sup>
                        <m:r>
                          <a:rPr lang="en-US" i="1">
                            <a:latin typeface="Cambria Math" panose="02040503050406030204" pitchFamily="18" charset="0"/>
                          </a:rPr>
                          <m:t>2</m:t>
                        </m:r>
                      </m:sup>
                    </m:sSup>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𝑅</m:t>
                                </m:r>
                              </m:num>
                              <m:den>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0</m:t>
                                    </m:r>
                                  </m:sub>
                                </m:sSub>
                              </m:den>
                            </m:f>
                          </m:e>
                        </m:d>
                        <m:r>
                          <a:rPr lang="en-US" i="1">
                            <a:latin typeface="Cambria Math" panose="02040503050406030204" pitchFamily="18" charset="0"/>
                          </a:rPr>
                          <m:t> </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r>
                              <a:rPr lang="en-US" i="1">
                                <a:latin typeface="Cambria Math" panose="02040503050406030204" pitchFamily="18" charset="0"/>
                                <a:ea typeface="Cambria Math" panose="02040503050406030204" pitchFamily="18" charset="0"/>
                              </a:rPr>
                              <m:t>𝜄</m:t>
                            </m:r>
                          </m:e>
                        </m:func>
                        <m:r>
                          <a:rPr lang="en-US" i="1">
                            <a:latin typeface="Cambria Math" panose="02040503050406030204" pitchFamily="18" charset="0"/>
                          </a:rPr>
                          <m:t> </m:t>
                        </m:r>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ea typeface="Cambria Math" panose="02040503050406030204" pitchFamily="18" charset="0"/>
                              </a:rPr>
                              <m:t>𝜃</m:t>
                            </m:r>
                          </m:e>
                        </m:func>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𝐻</m:t>
                                    </m:r>
                                  </m:sub>
                                </m:sSub>
                              </m:num>
                              <m:den>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0</m:t>
                                    </m:r>
                                  </m:sub>
                                </m:sSub>
                              </m:den>
                            </m:f>
                          </m:e>
                        </m:d>
                        <m:r>
                          <a:rPr lang="en-US" i="1">
                            <a:latin typeface="Cambria Math" panose="02040503050406030204" pitchFamily="18" charset="0"/>
                          </a:rPr>
                          <m:t> </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𝐻</m:t>
                                </m:r>
                              </m:e>
                            </m:acc>
                          </m:e>
                          <m:sup>
                            <m:r>
                              <a:rPr lang="en-US" i="1">
                                <a:latin typeface="Cambria Math" panose="02040503050406030204" pitchFamily="18" charset="0"/>
                              </a:rPr>
                              <m:t>2</m:t>
                            </m:r>
                          </m:sup>
                        </m:sSup>
                      </m:e>
                    </m:d>
                  </m:oMath>
                </a14:m>
                <a:endParaRPr lang="en-US" dirty="0"/>
              </a:p>
              <a:p>
                <a:pPr lvl="1"/>
                <a:endParaRPr lang="en-US" dirty="0"/>
              </a:p>
              <a:p>
                <a:pPr lvl="1"/>
                <a:r>
                  <a:rPr lang="en-US" dirty="0"/>
                  <a:t>In the interior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≠0)</m:t>
                    </m:r>
                  </m:oMath>
                </a14:m>
                <a:endParaRPr lang="en-US" b="0" dirty="0">
                  <a:ea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a14:m>
                <a:r>
                  <a:rPr lang="en-US" dirty="0"/>
                  <a:t> (zero derivative at the origin – stays away from singularity at r=0)</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US" dirty="0"/>
                  <a:t>1 (outer boundary fixes h scale)</a:t>
                </a:r>
              </a:p>
              <a:p>
                <a:pPr lvl="1"/>
                <a:r>
                  <a:rPr lang="en-US" dirty="0"/>
                  <a:t>Right-hand side is diagonally dominant everywhere – good linear stability</a:t>
                </a:r>
              </a:p>
              <a:p>
                <a:r>
                  <a:rPr lang="en-US" dirty="0"/>
                  <a:t>Iterative solution approach:</a:t>
                </a:r>
              </a:p>
              <a:p>
                <a:pPr lvl="1"/>
                <a:r>
                  <a:rPr lang="en-US" dirty="0"/>
                  <a:t>Start with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1 </a:t>
                </a:r>
              </a:p>
              <a:p>
                <a:pPr lvl="1"/>
                <a:r>
                  <a:rPr lang="en-US" dirty="0"/>
                  <a:t>Evaluate right-hand side</a:t>
                </a:r>
              </a:p>
              <a:p>
                <a:pPr lvl="1"/>
                <a:r>
                  <a:rPr lang="en-US" dirty="0"/>
                  <a:t>Solve linear system</a:t>
                </a:r>
              </a:p>
              <a:p>
                <a:pPr lvl="1"/>
                <a:r>
                  <a:rPr lang="en-US" dirty="0"/>
                  <a:t>Check L1 norm of change; if less than tolerance, stop</a:t>
                </a:r>
              </a:p>
              <a:p>
                <a:pPr lvl="1"/>
                <a:r>
                  <a:rPr lang="en-US" dirty="0"/>
                  <a:t>Go to evaluate right-hand side with new h values</a:t>
                </a:r>
              </a:p>
              <a:p>
                <a:endParaRPr lang="en-US" dirty="0"/>
              </a:p>
              <a:p>
                <a:endParaRPr lang="en-US" dirty="0"/>
              </a:p>
            </p:txBody>
          </p:sp>
        </mc:Choice>
        <mc:Fallback xmlns="">
          <p:sp>
            <p:nvSpPr>
              <p:cNvPr id="4" name="Content Placeholder 3">
                <a:extLst>
                  <a:ext uri="{FF2B5EF4-FFF2-40B4-BE49-F238E27FC236}">
                    <a16:creationId xmlns:a16="http://schemas.microsoft.com/office/drawing/2014/main" id="{3902B95F-8BB5-3CBB-40D4-1AA7EA920FDD}"/>
                  </a:ext>
                </a:extLst>
              </p:cNvPr>
              <p:cNvSpPr>
                <a:spLocks noGrp="1" noRot="1" noChangeAspect="1" noMove="1" noResize="1" noEditPoints="1" noAdjustHandles="1" noChangeArrowheads="1" noChangeShapeType="1" noTextEdit="1"/>
              </p:cNvSpPr>
              <p:nvPr>
                <p:ph sz="quarter" idx="13"/>
              </p:nvPr>
            </p:nvSpPr>
            <p:spPr>
              <a:blipFill>
                <a:blip r:embed="rId2"/>
                <a:stretch>
                  <a:fillRect l="-385" t="-1257"/>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CD16CB04-CF4E-6452-BBC9-2E0B6472C7C3}"/>
              </a:ext>
            </a:extLst>
          </p:cNvPr>
          <p:cNvSpPr>
            <a:spLocks noGrp="1"/>
          </p:cNvSpPr>
          <p:nvPr>
            <p:ph type="ctrTitle"/>
          </p:nvPr>
        </p:nvSpPr>
        <p:spPr/>
        <p:txBody>
          <a:bodyPr/>
          <a:lstStyle/>
          <a:p>
            <a:r>
              <a:rPr lang="en-US"/>
              <a:t>Discretization and Numerical Approach</a:t>
            </a:r>
          </a:p>
        </p:txBody>
      </p:sp>
    </p:spTree>
    <p:extLst>
      <p:ext uri="{BB962C8B-B14F-4D97-AF65-F5344CB8AC3E}">
        <p14:creationId xmlns:p14="http://schemas.microsoft.com/office/powerpoint/2010/main" val="3607996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2F512-879E-D686-5435-E58552D8B3C0}"/>
              </a:ext>
            </a:extLst>
          </p:cNvPr>
          <p:cNvSpPr>
            <a:spLocks noGrp="1"/>
          </p:cNvSpPr>
          <p:nvPr>
            <p:ph type="title"/>
          </p:nvPr>
        </p:nvSpPr>
        <p:spPr>
          <a:xfrm>
            <a:off x="838200" y="365125"/>
            <a:ext cx="10515600" cy="585489"/>
          </a:xfrm>
        </p:spPr>
        <p:txBody>
          <a:bodyPr>
            <a:normAutofit fontScale="90000"/>
          </a:bodyPr>
          <a:lstStyle/>
          <a:p>
            <a:r>
              <a:rPr lang="en-US"/>
              <a:t>Exploring Staggered Coil Distribution – 3/18/2024</a:t>
            </a:r>
          </a:p>
        </p:txBody>
      </p:sp>
      <p:sp>
        <p:nvSpPr>
          <p:cNvPr id="3" name="Content Placeholder 2">
            <a:extLst>
              <a:ext uri="{FF2B5EF4-FFF2-40B4-BE49-F238E27FC236}">
                <a16:creationId xmlns:a16="http://schemas.microsoft.com/office/drawing/2014/main" id="{6CBE2F3C-D7F6-B651-994C-2E9C8FA30198}"/>
              </a:ext>
            </a:extLst>
          </p:cNvPr>
          <p:cNvSpPr>
            <a:spLocks noGrp="1"/>
          </p:cNvSpPr>
          <p:nvPr>
            <p:ph idx="1"/>
          </p:nvPr>
        </p:nvSpPr>
        <p:spPr>
          <a:xfrm>
            <a:off x="838200" y="1167897"/>
            <a:ext cx="10515600" cy="5009066"/>
          </a:xfrm>
        </p:spPr>
        <p:txBody>
          <a:bodyPr>
            <a:normAutofit/>
          </a:bodyPr>
          <a:lstStyle/>
          <a:p>
            <a:r>
              <a:rPr lang="en-US" sz="2000"/>
              <a:t>The Staggered coil distribution was explored over the full circular basis area with different values of slope in the z-coordinates of the coil centers from edge toward the mirror center.</a:t>
            </a:r>
          </a:p>
          <a:p>
            <a:r>
              <a:rPr lang="en-US" sz="2000"/>
              <a:t>A slope factor of 1.0 corresponds to a change in z-coordinates of 1 coil radius (0.012m) from center towards the mirror edge.</a:t>
            </a:r>
          </a:p>
          <a:p>
            <a:r>
              <a:rPr lang="en-US" sz="2000"/>
              <a:t>Following charts show:</a:t>
            </a:r>
          </a:p>
          <a:p>
            <a:pPr lvl="1"/>
            <a:r>
              <a:rPr lang="en-US" sz="1600"/>
              <a:t>Radial distribution of </a:t>
            </a:r>
            <a:r>
              <a:rPr lang="en-US" sz="1600" err="1"/>
              <a:t>H_mag</a:t>
            </a:r>
            <a:endParaRPr lang="en-US" sz="1600"/>
          </a:p>
          <a:p>
            <a:pPr lvl="1"/>
            <a:r>
              <a:rPr lang="en-US" sz="1600"/>
              <a:t>Contour surfaces for magnetic field energy</a:t>
            </a:r>
          </a:p>
          <a:p>
            <a:pPr lvl="2"/>
            <a:r>
              <a:rPr lang="en-US" sz="1200"/>
              <a:t>Relative values 0.8, 0.5, 0.3, 0.1, 0.05</a:t>
            </a:r>
          </a:p>
        </p:txBody>
      </p:sp>
      <p:pic>
        <p:nvPicPr>
          <p:cNvPr id="4" name="Picture 3">
            <a:extLst>
              <a:ext uri="{FF2B5EF4-FFF2-40B4-BE49-F238E27FC236}">
                <a16:creationId xmlns:a16="http://schemas.microsoft.com/office/drawing/2014/main" id="{F48DD104-97FA-1186-332E-AAFFED6A9118}"/>
              </a:ext>
            </a:extLst>
          </p:cNvPr>
          <p:cNvPicPr>
            <a:picLocks noChangeAspect="1"/>
          </p:cNvPicPr>
          <p:nvPr/>
        </p:nvPicPr>
        <p:blipFill>
          <a:blip r:embed="rId2"/>
          <a:stretch>
            <a:fillRect/>
          </a:stretch>
        </p:blipFill>
        <p:spPr>
          <a:xfrm>
            <a:off x="6668148" y="2369363"/>
            <a:ext cx="3666134" cy="3646627"/>
          </a:xfrm>
          <a:prstGeom prst="rect">
            <a:avLst/>
          </a:prstGeom>
        </p:spPr>
      </p:pic>
    </p:spTree>
    <p:extLst>
      <p:ext uri="{BB962C8B-B14F-4D97-AF65-F5344CB8AC3E}">
        <p14:creationId xmlns:p14="http://schemas.microsoft.com/office/powerpoint/2010/main" val="2167594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A08C-F217-6E38-6F36-FAD18BFFBEDD}"/>
              </a:ext>
            </a:extLst>
          </p:cNvPr>
          <p:cNvSpPr>
            <a:spLocks noGrp="1"/>
          </p:cNvSpPr>
          <p:nvPr>
            <p:ph type="title"/>
          </p:nvPr>
        </p:nvSpPr>
        <p:spPr>
          <a:xfrm>
            <a:off x="838200" y="365126"/>
            <a:ext cx="10515600" cy="603704"/>
          </a:xfrm>
        </p:spPr>
        <p:txBody>
          <a:bodyPr>
            <a:normAutofit fontScale="90000"/>
          </a:bodyPr>
          <a:lstStyle/>
          <a:p>
            <a:r>
              <a:rPr lang="en-US"/>
              <a:t>z-slope 1.0</a:t>
            </a:r>
          </a:p>
        </p:txBody>
      </p:sp>
      <p:pic>
        <p:nvPicPr>
          <p:cNvPr id="4" name="Content Placeholder 3">
            <a:extLst>
              <a:ext uri="{FF2B5EF4-FFF2-40B4-BE49-F238E27FC236}">
                <a16:creationId xmlns:a16="http://schemas.microsoft.com/office/drawing/2014/main" id="{1E14AADE-4718-FA87-AA5A-65404245FB21}"/>
              </a:ext>
            </a:extLst>
          </p:cNvPr>
          <p:cNvPicPr>
            <a:picLocks noGrp="1" noChangeAspect="1"/>
          </p:cNvPicPr>
          <p:nvPr>
            <p:ph idx="1"/>
          </p:nvPr>
        </p:nvPicPr>
        <p:blipFill>
          <a:blip r:embed="rId2"/>
          <a:stretch>
            <a:fillRect/>
          </a:stretch>
        </p:blipFill>
        <p:spPr>
          <a:xfrm>
            <a:off x="177981" y="1317625"/>
            <a:ext cx="7183662" cy="4935538"/>
          </a:xfrm>
          <a:prstGeom prst="rect">
            <a:avLst/>
          </a:prstGeom>
        </p:spPr>
      </p:pic>
      <p:pic>
        <p:nvPicPr>
          <p:cNvPr id="5" name="Picture 4">
            <a:extLst>
              <a:ext uri="{FF2B5EF4-FFF2-40B4-BE49-F238E27FC236}">
                <a16:creationId xmlns:a16="http://schemas.microsoft.com/office/drawing/2014/main" id="{0BEBD238-3363-B522-C7C5-7B03C23729EB}"/>
              </a:ext>
            </a:extLst>
          </p:cNvPr>
          <p:cNvPicPr>
            <a:picLocks noChangeAspect="1"/>
          </p:cNvPicPr>
          <p:nvPr/>
        </p:nvPicPr>
        <p:blipFill>
          <a:blip r:embed="rId3"/>
          <a:stretch>
            <a:fillRect/>
          </a:stretch>
        </p:blipFill>
        <p:spPr>
          <a:xfrm>
            <a:off x="6865620" y="3065826"/>
            <a:ext cx="5326380" cy="3992880"/>
          </a:xfrm>
          <a:prstGeom prst="rect">
            <a:avLst/>
          </a:prstGeom>
        </p:spPr>
      </p:pic>
      <p:pic>
        <p:nvPicPr>
          <p:cNvPr id="6" name="Content Placeholder 6">
            <a:extLst>
              <a:ext uri="{FF2B5EF4-FFF2-40B4-BE49-F238E27FC236}">
                <a16:creationId xmlns:a16="http://schemas.microsoft.com/office/drawing/2014/main" id="{48D1394F-00F6-3221-F5DC-CD3C3C17FBD3}"/>
              </a:ext>
            </a:extLst>
          </p:cNvPr>
          <p:cNvPicPr>
            <a:picLocks noChangeAspect="1"/>
          </p:cNvPicPr>
          <p:nvPr/>
        </p:nvPicPr>
        <p:blipFill>
          <a:blip r:embed="rId4"/>
          <a:stretch>
            <a:fillRect/>
          </a:stretch>
        </p:blipFill>
        <p:spPr>
          <a:xfrm>
            <a:off x="9382125" y="1713276"/>
            <a:ext cx="1971675" cy="1352550"/>
          </a:xfrm>
          <a:prstGeom prst="rect">
            <a:avLst/>
          </a:prstGeom>
        </p:spPr>
      </p:pic>
    </p:spTree>
    <p:extLst>
      <p:ext uri="{BB962C8B-B14F-4D97-AF65-F5344CB8AC3E}">
        <p14:creationId xmlns:p14="http://schemas.microsoft.com/office/powerpoint/2010/main" val="1596842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308C2C-6000-4661-7C7E-B02A0108E6E6}"/>
              </a:ext>
            </a:extLst>
          </p:cNvPr>
          <p:cNvPicPr>
            <a:picLocks noChangeAspect="1"/>
          </p:cNvPicPr>
          <p:nvPr/>
        </p:nvPicPr>
        <p:blipFill>
          <a:blip r:embed="rId2"/>
          <a:stretch>
            <a:fillRect/>
          </a:stretch>
        </p:blipFill>
        <p:spPr>
          <a:xfrm>
            <a:off x="340287" y="1301252"/>
            <a:ext cx="7744968" cy="5082540"/>
          </a:xfrm>
          <a:prstGeom prst="rect">
            <a:avLst/>
          </a:prstGeom>
        </p:spPr>
      </p:pic>
      <p:sp>
        <p:nvSpPr>
          <p:cNvPr id="2" name="Title 1">
            <a:extLst>
              <a:ext uri="{FF2B5EF4-FFF2-40B4-BE49-F238E27FC236}">
                <a16:creationId xmlns:a16="http://schemas.microsoft.com/office/drawing/2014/main" id="{1653414C-6B5F-2221-031D-C74F63F36910}"/>
              </a:ext>
            </a:extLst>
          </p:cNvPr>
          <p:cNvSpPr>
            <a:spLocks noGrp="1"/>
          </p:cNvSpPr>
          <p:nvPr>
            <p:ph type="title"/>
          </p:nvPr>
        </p:nvSpPr>
        <p:spPr>
          <a:xfrm>
            <a:off x="838200" y="365125"/>
            <a:ext cx="10515600" cy="625475"/>
          </a:xfrm>
        </p:spPr>
        <p:txBody>
          <a:bodyPr>
            <a:normAutofit fontScale="90000"/>
          </a:bodyPr>
          <a:lstStyle/>
          <a:p>
            <a:r>
              <a:rPr lang="en-US"/>
              <a:t>z-slope 0.5</a:t>
            </a:r>
          </a:p>
        </p:txBody>
      </p:sp>
      <p:pic>
        <p:nvPicPr>
          <p:cNvPr id="5" name="Content Placeholder 4">
            <a:extLst>
              <a:ext uri="{FF2B5EF4-FFF2-40B4-BE49-F238E27FC236}">
                <a16:creationId xmlns:a16="http://schemas.microsoft.com/office/drawing/2014/main" id="{33C853DC-FF33-AF38-3F9D-434D91E9C5F7}"/>
              </a:ext>
            </a:extLst>
          </p:cNvPr>
          <p:cNvPicPr>
            <a:picLocks noGrp="1" noChangeAspect="1"/>
          </p:cNvPicPr>
          <p:nvPr>
            <p:ph idx="1"/>
          </p:nvPr>
        </p:nvPicPr>
        <p:blipFill>
          <a:blip r:embed="rId3"/>
          <a:stretch>
            <a:fillRect/>
          </a:stretch>
        </p:blipFill>
        <p:spPr>
          <a:xfrm>
            <a:off x="6865620" y="3169649"/>
            <a:ext cx="5326380" cy="3992880"/>
          </a:xfrm>
          <a:prstGeom prst="rect">
            <a:avLst/>
          </a:prstGeom>
        </p:spPr>
      </p:pic>
      <p:pic>
        <p:nvPicPr>
          <p:cNvPr id="6" name="Content Placeholder 6">
            <a:extLst>
              <a:ext uri="{FF2B5EF4-FFF2-40B4-BE49-F238E27FC236}">
                <a16:creationId xmlns:a16="http://schemas.microsoft.com/office/drawing/2014/main" id="{83F0EE2B-EC11-7C02-E6FE-B008797BF337}"/>
              </a:ext>
            </a:extLst>
          </p:cNvPr>
          <p:cNvPicPr>
            <a:picLocks noChangeAspect="1"/>
          </p:cNvPicPr>
          <p:nvPr/>
        </p:nvPicPr>
        <p:blipFill>
          <a:blip r:embed="rId4"/>
          <a:stretch>
            <a:fillRect/>
          </a:stretch>
        </p:blipFill>
        <p:spPr>
          <a:xfrm>
            <a:off x="9382125" y="2076450"/>
            <a:ext cx="1971675" cy="1352550"/>
          </a:xfrm>
          <a:prstGeom prst="rect">
            <a:avLst/>
          </a:prstGeom>
        </p:spPr>
      </p:pic>
    </p:spTree>
    <p:extLst>
      <p:ext uri="{BB962C8B-B14F-4D97-AF65-F5344CB8AC3E}">
        <p14:creationId xmlns:p14="http://schemas.microsoft.com/office/powerpoint/2010/main" val="405859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A11627-3C37-3D19-7537-7B2C9CD4CB0C}"/>
              </a:ext>
            </a:extLst>
          </p:cNvPr>
          <p:cNvSpPr>
            <a:spLocks noGrp="1"/>
          </p:cNvSpPr>
          <p:nvPr>
            <p:ph type="sldNum" sz="quarter" idx="11"/>
          </p:nvPr>
        </p:nvSpPr>
        <p:spPr/>
        <p:txBody>
          <a:bodyPr/>
          <a:lstStyle/>
          <a:p>
            <a:pPr>
              <a:defRPr/>
            </a:pPr>
            <a:fld id="{231CC523-8BC6-4921-807A-66BD262F34AB}" type="slidenum">
              <a:rPr lang="en-US" smtClean="0"/>
              <a:pPr>
                <a:defRPr/>
              </a:pPr>
              <a:t>14</a:t>
            </a:fld>
            <a:endParaRPr lang="en-US"/>
          </a:p>
        </p:txBody>
      </p:sp>
      <p:sp>
        <p:nvSpPr>
          <p:cNvPr id="5" name="Title 4">
            <a:extLst>
              <a:ext uri="{FF2B5EF4-FFF2-40B4-BE49-F238E27FC236}">
                <a16:creationId xmlns:a16="http://schemas.microsoft.com/office/drawing/2014/main" id="{AD576735-C012-3C2C-4D8D-696445D35CA9}"/>
              </a:ext>
            </a:extLst>
          </p:cNvPr>
          <p:cNvSpPr>
            <a:spLocks noGrp="1"/>
          </p:cNvSpPr>
          <p:nvPr>
            <p:ph type="ctrTitle"/>
          </p:nvPr>
        </p:nvSpPr>
        <p:spPr/>
        <p:txBody>
          <a:bodyPr/>
          <a:lstStyle/>
          <a:p>
            <a:r>
              <a:rPr lang="en-US"/>
              <a:t>Some Static Surface Modeling Results</a:t>
            </a:r>
          </a:p>
        </p:txBody>
      </p:sp>
      <p:sp>
        <p:nvSpPr>
          <p:cNvPr id="6" name="Text Placeholder 1">
            <a:extLst>
              <a:ext uri="{FF2B5EF4-FFF2-40B4-BE49-F238E27FC236}">
                <a16:creationId xmlns:a16="http://schemas.microsoft.com/office/drawing/2014/main" id="{22098C90-BAFF-6E1F-3102-C495270428F8}"/>
              </a:ext>
            </a:extLst>
          </p:cNvPr>
          <p:cNvSpPr txBox="1">
            <a:spLocks/>
          </p:cNvSpPr>
          <p:nvPr/>
        </p:nvSpPr>
        <p:spPr>
          <a:xfrm>
            <a:off x="7473692" y="4883630"/>
            <a:ext cx="4026634" cy="448573"/>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r" defTabSz="914400" rtl="0" eaLnBrk="1" latinLnBrk="0" hangingPunct="1">
              <a:defRPr sz="1200" kern="1200" baseline="0">
                <a:solidFill>
                  <a:srgbClr val="898989"/>
                </a:solidFill>
                <a:latin typeface="Tahoma"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Numerical Approach is Generating Reasonable Surfaces</a:t>
            </a:r>
          </a:p>
        </p:txBody>
      </p:sp>
      <mc:AlternateContent xmlns:mc="http://schemas.openxmlformats.org/markup-compatibility/2006" xmlns:a14="http://schemas.microsoft.com/office/drawing/2010/main">
        <mc:Choice Requires="a14">
          <p:sp>
            <p:nvSpPr>
              <p:cNvPr id="7" name="Content Placeholder 3">
                <a:extLst>
                  <a:ext uri="{FF2B5EF4-FFF2-40B4-BE49-F238E27FC236}">
                    <a16:creationId xmlns:a16="http://schemas.microsoft.com/office/drawing/2014/main" id="{2F1E7CF7-4C7C-96E4-B402-A11FE16519BE}"/>
                  </a:ext>
                </a:extLst>
              </p:cNvPr>
              <p:cNvSpPr txBox="1">
                <a:spLocks/>
              </p:cNvSpPr>
              <p:nvPr/>
            </p:nvSpPr>
            <p:spPr>
              <a:xfrm>
                <a:off x="396232" y="1141691"/>
                <a:ext cx="6487389" cy="5034025"/>
              </a:xfrm>
              <a:prstGeom prst="rect">
                <a:avLst/>
              </a:prstGeom>
            </p:spPr>
            <p:txBody>
              <a:bodyPr/>
              <a:lst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Magnetic Interpolation</a:t>
                </a:r>
              </a:p>
              <a:p>
                <a:pPr marL="0" indent="0"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𝐻</m:t>
                      </m:r>
                      <m:d>
                        <m:dPr>
                          <m:ctrlPr>
                            <a:rPr lang="en-US" i="1" smtClean="0">
                              <a:latin typeface="Cambria Math" panose="02040503050406030204" pitchFamily="18" charset="0"/>
                            </a:rPr>
                          </m:ctrlPr>
                        </m:dPr>
                        <m:e>
                          <m:r>
                            <a:rPr lang="en-US" i="1" smtClean="0">
                              <a:latin typeface="Cambria Math" panose="02040503050406030204" pitchFamily="18" charset="0"/>
                            </a:rPr>
                            <m:t>𝑟</m:t>
                          </m:r>
                          <m:r>
                            <a:rPr lang="en-US" i="1" smtClean="0">
                              <a:latin typeface="Cambria Math" panose="02040503050406030204" pitchFamily="18" charset="0"/>
                            </a:rPr>
                            <m:t>,</m:t>
                          </m:r>
                          <m:r>
                            <a:rPr lang="en-US" i="1" smtClean="0">
                              <a:latin typeface="Cambria Math" panose="02040503050406030204" pitchFamily="18" charset="0"/>
                            </a:rPr>
                            <m:t>𝑧</m:t>
                          </m:r>
                        </m:e>
                      </m:d>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rPr>
                            <m:t>𝐻</m:t>
                          </m:r>
                        </m:e>
                        <m:sub>
                          <m:r>
                            <a:rPr lang="en-US" i="1" smtClean="0">
                              <a:latin typeface="Cambria Math" panose="02040503050406030204" pitchFamily="18" charset="0"/>
                            </a:rPr>
                            <m:t>0</m:t>
                          </m:r>
                        </m:sub>
                      </m:sSub>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i="1" smtClean="0">
                                  <a:latin typeface="Cambria Math" panose="02040503050406030204" pitchFamily="18" charset="0"/>
                                </a:rPr>
                                <m:t>1+</m:t>
                              </m:r>
                              <m:f>
                                <m:fPr>
                                  <m:ctrlPr>
                                    <a:rPr lang="en-US" i="1" smtClean="0">
                                      <a:latin typeface="Cambria Math" panose="02040503050406030204" pitchFamily="18" charset="0"/>
                                    </a:rPr>
                                  </m:ctrlPr>
                                </m:fPr>
                                <m:num>
                                  <m:r>
                                    <a:rPr lang="en-US" i="1" smtClean="0">
                                      <a:latin typeface="Cambria Math" panose="02040503050406030204" pitchFamily="18" charset="0"/>
                                    </a:rPr>
                                    <m:t>𝑟</m:t>
                                  </m:r>
                                </m:num>
                                <m:den>
                                  <m:sSub>
                                    <m:sSubPr>
                                      <m:ctrlPr>
                                        <a:rPr lang="en-US" i="1" smtClean="0">
                                          <a:latin typeface="Cambria Math" panose="02040503050406030204" pitchFamily="18" charset="0"/>
                                        </a:rPr>
                                      </m:ctrlPr>
                                    </m:sSubPr>
                                    <m:e>
                                      <m:r>
                                        <a:rPr lang="en-US" i="1" smtClean="0">
                                          <a:latin typeface="Cambria Math" panose="02040503050406030204" pitchFamily="18" charset="0"/>
                                        </a:rPr>
                                        <m:t>𝑟</m:t>
                                      </m:r>
                                    </m:e>
                                    <m:sub>
                                      <m:r>
                                        <a:rPr lang="en-US" i="1" smtClean="0">
                                          <a:latin typeface="Cambria Math" panose="02040503050406030204" pitchFamily="18" charset="0"/>
                                        </a:rPr>
                                        <m:t>0</m:t>
                                      </m:r>
                                    </m:sub>
                                  </m:sSub>
                                </m:den>
                              </m:f>
                            </m:e>
                          </m:d>
                        </m:e>
                        <m:sup>
                          <m:r>
                            <a:rPr lang="en-US" i="1" smtClean="0">
                              <a:latin typeface="Cambria Math" panose="02040503050406030204" pitchFamily="18" charset="0"/>
                            </a:rPr>
                            <m:t>𝑚</m:t>
                          </m:r>
                        </m:sup>
                      </m:sSup>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smtClean="0">
                                          <a:latin typeface="Cambria Math" panose="02040503050406030204" pitchFamily="18" charset="0"/>
                                        </a:rPr>
                                        <m:t>𝑧</m:t>
                                      </m:r>
                                    </m:num>
                                    <m:den>
                                      <m:sSub>
                                        <m:sSubPr>
                                          <m:ctrlPr>
                                            <a:rPr lang="en-US" i="1">
                                              <a:latin typeface="Cambria Math" panose="02040503050406030204" pitchFamily="18" charset="0"/>
                                            </a:rPr>
                                          </m:ctrlPr>
                                        </m:sSubPr>
                                        <m:e>
                                          <m:r>
                                            <a:rPr lang="en-US" i="1" smtClean="0">
                                              <a:latin typeface="Cambria Math" panose="02040503050406030204" pitchFamily="18" charset="0"/>
                                            </a:rPr>
                                            <m:t>𝑧</m:t>
                                          </m:r>
                                        </m:e>
                                        <m:sub>
                                          <m:r>
                                            <a:rPr lang="en-US" i="1">
                                              <a:latin typeface="Cambria Math" panose="02040503050406030204" pitchFamily="18" charset="0"/>
                                            </a:rPr>
                                            <m:t>0</m:t>
                                          </m:r>
                                        </m:sub>
                                      </m:sSub>
                                    </m:den>
                                  </m:f>
                                </m:e>
                              </m:d>
                            </m:e>
                            <m:sup>
                              <m:r>
                                <a:rPr lang="en-US" i="1">
                                  <a:latin typeface="Cambria Math" panose="02040503050406030204" pitchFamily="18" charset="0"/>
                                </a:rPr>
                                <m:t>2</m:t>
                              </m:r>
                              <m:r>
                                <a:rPr lang="en-US" i="1">
                                  <a:latin typeface="Cambria Math" panose="02040503050406030204" pitchFamily="18" charset="0"/>
                                </a:rPr>
                                <m:t>𝑛</m:t>
                              </m:r>
                            </m:sup>
                          </m:sSup>
                        </m:e>
                      </m:d>
                    </m:oMath>
                  </m:oMathPara>
                </a14:m>
                <a:endParaRPr lang="en-US"/>
              </a:p>
              <a:p>
                <a:pPr lvl="1"/>
                <a:r>
                  <a:rPr lang="en-US"/>
                  <a:t>Power law increase with radius</a:t>
                </a:r>
              </a:p>
              <a:p>
                <a:pPr lvl="1"/>
                <a:r>
                  <a:rPr lang="en-US"/>
                  <a:t>Symmetric field with z</a:t>
                </a:r>
              </a:p>
              <a:p>
                <a:pPr lvl="1"/>
                <a:r>
                  <a:rPr lang="en-US"/>
                  <a:t>Matches the radial field section from Torben modeling</a:t>
                </a:r>
              </a:p>
              <a:p>
                <a:r>
                  <a:rPr lang="en-US"/>
                  <a:t>Comments</a:t>
                </a:r>
              </a:p>
              <a:p>
                <a:pPr marL="742813" lvl="1"/>
                <a:r>
                  <a:rPr lang="en-US"/>
                  <a:t>Field model is too flat in the center and too steep at the edge – need to change the radial distribution</a:t>
                </a:r>
              </a:p>
              <a:p>
                <a:pPr marL="742813" lvl="1"/>
                <a:r>
                  <a:rPr lang="en-US"/>
                  <a:t>Depth magnitude is very reasonable – can be handled by slightly oversizing the magnetic fields</a:t>
                </a:r>
              </a:p>
              <a:p>
                <a:pPr marL="742813" lvl="1"/>
                <a:r>
                  <a:rPr lang="en-US"/>
                  <a:t>Magnetic surfaces are MUCH closer to spherical – IMPORTANT INSIGHT, may be easier for tip case too as it is angularly symmetric under tip</a:t>
                </a:r>
              </a:p>
            </p:txBody>
          </p:sp>
        </mc:Choice>
        <mc:Fallback xmlns="">
          <p:sp>
            <p:nvSpPr>
              <p:cNvPr id="7" name="Content Placeholder 3">
                <a:extLst>
                  <a:ext uri="{FF2B5EF4-FFF2-40B4-BE49-F238E27FC236}">
                    <a16:creationId xmlns:a16="http://schemas.microsoft.com/office/drawing/2014/main" id="{2F1E7CF7-4C7C-96E4-B402-A11FE16519BE}"/>
                  </a:ext>
                </a:extLst>
              </p:cNvPr>
              <p:cNvSpPr txBox="1">
                <a:spLocks noRot="1" noChangeAspect="1" noMove="1" noResize="1" noEditPoints="1" noAdjustHandles="1" noChangeArrowheads="1" noChangeShapeType="1" noTextEdit="1"/>
              </p:cNvSpPr>
              <p:nvPr/>
            </p:nvSpPr>
            <p:spPr>
              <a:xfrm>
                <a:off x="396232" y="1141691"/>
                <a:ext cx="6487389" cy="5034025"/>
              </a:xfrm>
              <a:prstGeom prst="rect">
                <a:avLst/>
              </a:prstGeom>
              <a:blipFill>
                <a:blip r:embed="rId2"/>
                <a:stretch>
                  <a:fillRect l="-1034" t="-605" r="-28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72A23A2-2B28-7F8C-AC52-5E9B6341B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399" y="883130"/>
            <a:ext cx="5334000" cy="4000500"/>
          </a:xfrm>
          <a:prstGeom prst="rect">
            <a:avLst/>
          </a:prstGeom>
        </p:spPr>
      </p:pic>
      <p:sp>
        <p:nvSpPr>
          <p:cNvPr id="4" name="TextBox 3">
            <a:extLst>
              <a:ext uri="{FF2B5EF4-FFF2-40B4-BE49-F238E27FC236}">
                <a16:creationId xmlns:a16="http://schemas.microsoft.com/office/drawing/2014/main" id="{55DC6EC4-23FC-3623-72E7-C909E9441F81}"/>
              </a:ext>
            </a:extLst>
          </p:cNvPr>
          <p:cNvSpPr txBox="1"/>
          <p:nvPr/>
        </p:nvSpPr>
        <p:spPr>
          <a:xfrm>
            <a:off x="7427742" y="1259955"/>
            <a:ext cx="949299" cy="369332"/>
          </a:xfrm>
          <a:prstGeom prst="rect">
            <a:avLst/>
          </a:prstGeom>
          <a:noFill/>
        </p:spPr>
        <p:txBody>
          <a:bodyPr wrap="none" rtlCol="0">
            <a:spAutoFit/>
          </a:bodyPr>
          <a:lstStyle/>
          <a:p>
            <a:r>
              <a:rPr lang="en-US"/>
              <a:t>h (mm)</a:t>
            </a:r>
          </a:p>
        </p:txBody>
      </p:sp>
      <p:sp>
        <p:nvSpPr>
          <p:cNvPr id="9" name="TextBox 8">
            <a:extLst>
              <a:ext uri="{FF2B5EF4-FFF2-40B4-BE49-F238E27FC236}">
                <a16:creationId xmlns:a16="http://schemas.microsoft.com/office/drawing/2014/main" id="{6DA9D60C-2122-B503-CFD9-9B5E58866807}"/>
              </a:ext>
            </a:extLst>
          </p:cNvPr>
          <p:cNvSpPr txBox="1"/>
          <p:nvPr/>
        </p:nvSpPr>
        <p:spPr>
          <a:xfrm>
            <a:off x="9237582" y="4577182"/>
            <a:ext cx="498855" cy="369332"/>
          </a:xfrm>
          <a:prstGeom prst="rect">
            <a:avLst/>
          </a:prstGeom>
          <a:noFill/>
        </p:spPr>
        <p:txBody>
          <a:bodyPr wrap="none" rtlCol="0">
            <a:spAutoFit/>
          </a:bodyPr>
          <a:lstStyle/>
          <a:p>
            <a:r>
              <a:rPr lang="en-US"/>
              <a:t>r/R</a:t>
            </a:r>
          </a:p>
        </p:txBody>
      </p:sp>
      <p:sp>
        <p:nvSpPr>
          <p:cNvPr id="10" name="TextBox 9">
            <a:extLst>
              <a:ext uri="{FF2B5EF4-FFF2-40B4-BE49-F238E27FC236}">
                <a16:creationId xmlns:a16="http://schemas.microsoft.com/office/drawing/2014/main" id="{5EBE8B18-DC2A-1C37-BEBB-1A37642C0EEB}"/>
              </a:ext>
            </a:extLst>
          </p:cNvPr>
          <p:cNvSpPr txBox="1"/>
          <p:nvPr/>
        </p:nvSpPr>
        <p:spPr>
          <a:xfrm rot="19292969">
            <a:off x="9571413" y="1786596"/>
            <a:ext cx="1822615" cy="369332"/>
          </a:xfrm>
          <a:prstGeom prst="rect">
            <a:avLst/>
          </a:prstGeom>
          <a:noFill/>
        </p:spPr>
        <p:txBody>
          <a:bodyPr wrap="none" rtlCol="0">
            <a:spAutoFit/>
          </a:bodyPr>
          <a:lstStyle/>
          <a:p>
            <a:r>
              <a:rPr lang="en-US">
                <a:solidFill>
                  <a:srgbClr val="CF8F98"/>
                </a:solidFill>
              </a:rPr>
              <a:t>Ideal Paraboloid</a:t>
            </a:r>
          </a:p>
        </p:txBody>
      </p:sp>
      <p:sp>
        <p:nvSpPr>
          <p:cNvPr id="11" name="TextBox 10">
            <a:extLst>
              <a:ext uri="{FF2B5EF4-FFF2-40B4-BE49-F238E27FC236}">
                <a16:creationId xmlns:a16="http://schemas.microsoft.com/office/drawing/2014/main" id="{BE05C9BD-C627-3A86-4FBF-F6A261C4075B}"/>
              </a:ext>
            </a:extLst>
          </p:cNvPr>
          <p:cNvSpPr txBox="1"/>
          <p:nvPr/>
        </p:nvSpPr>
        <p:spPr>
          <a:xfrm rot="20558044">
            <a:off x="9054849" y="3729934"/>
            <a:ext cx="2855741" cy="430887"/>
          </a:xfrm>
          <a:prstGeom prst="rect">
            <a:avLst/>
          </a:prstGeom>
          <a:noFill/>
        </p:spPr>
        <p:txBody>
          <a:bodyPr wrap="square" rtlCol="0">
            <a:spAutoFit/>
          </a:bodyPr>
          <a:lstStyle/>
          <a:p>
            <a:pPr algn="ctr"/>
            <a:r>
              <a:rPr lang="en-US" sz="1050"/>
              <a:t>Surface Shapes for Different Field Configurations</a:t>
            </a:r>
          </a:p>
        </p:txBody>
      </p:sp>
    </p:spTree>
    <p:extLst>
      <p:ext uri="{BB962C8B-B14F-4D97-AF65-F5344CB8AC3E}">
        <p14:creationId xmlns:p14="http://schemas.microsoft.com/office/powerpoint/2010/main" val="296732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F57C632-E61D-7043-B14C-8451CE6BDDBA}"/>
              </a:ext>
            </a:extLst>
          </p:cNvPr>
          <p:cNvSpPr>
            <a:spLocks noGrp="1"/>
          </p:cNvSpPr>
          <p:nvPr>
            <p:ph type="sldNum" sz="quarter" idx="11"/>
          </p:nvPr>
        </p:nvSpPr>
        <p:spPr/>
        <p:txBody>
          <a:bodyPr/>
          <a:lstStyle/>
          <a:p>
            <a:pPr>
              <a:defRPr/>
            </a:pPr>
            <a:fld id="{231CC523-8BC6-4921-807A-66BD262F34AB}" type="slidenum">
              <a:rPr lang="en-US" smtClean="0"/>
              <a:pPr>
                <a:defRPr/>
              </a:pPr>
              <a:t>15</a:t>
            </a:fld>
            <a:endParaRPr lang="en-US"/>
          </a:p>
        </p:txBody>
      </p:sp>
      <p:sp>
        <p:nvSpPr>
          <p:cNvPr id="5" name="Title 4">
            <a:extLst>
              <a:ext uri="{FF2B5EF4-FFF2-40B4-BE49-F238E27FC236}">
                <a16:creationId xmlns:a16="http://schemas.microsoft.com/office/drawing/2014/main" id="{216D0172-6AD4-D92F-A3B0-DD8C0F8810E5}"/>
              </a:ext>
            </a:extLst>
          </p:cNvPr>
          <p:cNvSpPr>
            <a:spLocks noGrp="1"/>
          </p:cNvSpPr>
          <p:nvPr>
            <p:ph type="ctrTitle"/>
          </p:nvPr>
        </p:nvSpPr>
        <p:spPr/>
        <p:txBody>
          <a:bodyPr/>
          <a:lstStyle/>
          <a:p>
            <a:r>
              <a:rPr lang="en-US"/>
              <a:t>Slew Dynamic Analysis</a:t>
            </a:r>
          </a:p>
        </p:txBody>
      </p:sp>
      <p:sp>
        <p:nvSpPr>
          <p:cNvPr id="6" name="Text Placeholder 1">
            <a:extLst>
              <a:ext uri="{FF2B5EF4-FFF2-40B4-BE49-F238E27FC236}">
                <a16:creationId xmlns:a16="http://schemas.microsoft.com/office/drawing/2014/main" id="{1ACF29CC-FB37-FDA6-9818-242D4D5E9703}"/>
              </a:ext>
            </a:extLst>
          </p:cNvPr>
          <p:cNvSpPr txBox="1">
            <a:spLocks/>
          </p:cNvSpPr>
          <p:nvPr/>
        </p:nvSpPr>
        <p:spPr>
          <a:xfrm>
            <a:off x="613049" y="5698784"/>
            <a:ext cx="10998105" cy="448573"/>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r" defTabSz="914400" rtl="0" eaLnBrk="1" latinLnBrk="0" hangingPunct="1">
              <a:defRPr sz="1200" kern="1200" baseline="0">
                <a:solidFill>
                  <a:srgbClr val="898989"/>
                </a:solidFill>
                <a:latin typeface="Tahoma"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Viscosity Helps Hold Shape</a:t>
            </a:r>
          </a:p>
        </p:txBody>
      </p:sp>
      <mc:AlternateContent xmlns:mc="http://schemas.openxmlformats.org/markup-compatibility/2006" xmlns:a14="http://schemas.microsoft.com/office/drawing/2010/main">
        <mc:Choice Requires="a14">
          <p:sp>
            <p:nvSpPr>
              <p:cNvPr id="7" name="Content Placeholder 3">
                <a:extLst>
                  <a:ext uri="{FF2B5EF4-FFF2-40B4-BE49-F238E27FC236}">
                    <a16:creationId xmlns:a16="http://schemas.microsoft.com/office/drawing/2014/main" id="{817485CC-73A1-024F-F39C-DF2A6FF1AE19}"/>
                  </a:ext>
                </a:extLst>
              </p:cNvPr>
              <p:cNvSpPr txBox="1">
                <a:spLocks/>
              </p:cNvSpPr>
              <p:nvPr/>
            </p:nvSpPr>
            <p:spPr>
              <a:xfrm>
                <a:off x="596947" y="923026"/>
                <a:ext cx="10998105" cy="4580626"/>
              </a:xfrm>
              <a:prstGeom prst="rect">
                <a:avLst/>
              </a:prstGeom>
            </p:spPr>
            <p:txBody>
              <a:bodyPr/>
              <a:lst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Modeling</a:t>
                </a:r>
              </a:p>
              <a:p>
                <a:pPr lvl="1"/>
                <a:r>
                  <a:rPr lang="en-US"/>
                  <a:t>Implementing creeping flow calculations with dynamic loading (inclination changes with time)</a:t>
                </a:r>
              </a:p>
              <a:p>
                <a:pPr lvl="1"/>
                <a:r>
                  <a:rPr lang="en-US"/>
                  <a:t>Will have results for PDR</a:t>
                </a:r>
              </a:p>
              <a:p>
                <a:pPr lvl="1"/>
                <a:r>
                  <a:rPr lang="en-US"/>
                  <a:t>Viscous damping time:</a:t>
                </a:r>
              </a:p>
              <a:p>
                <a:pPr marL="0" indent="0"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𝜏</m:t>
                      </m:r>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𝜚</m:t>
                          </m:r>
                        </m:num>
                        <m:den>
                          <m:r>
                            <a:rPr lang="en-US" i="1" smtClean="0">
                              <a:latin typeface="Cambria Math" panose="02040503050406030204" pitchFamily="18" charset="0"/>
                              <a:ea typeface="Cambria Math" panose="02040503050406030204" pitchFamily="18" charset="0"/>
                            </a:rPr>
                            <m:t>𝜇</m:t>
                          </m:r>
                        </m:den>
                      </m:f>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𝑙</m:t>
                          </m:r>
                        </m:e>
                        <m:sup>
                          <m:r>
                            <a:rPr lang="en-US" i="1" smtClean="0">
                              <a:latin typeface="Cambria Math" panose="02040503050406030204" pitchFamily="18" charset="0"/>
                              <a:ea typeface="Cambria Math" panose="02040503050406030204" pitchFamily="18" charset="0"/>
                            </a:rPr>
                            <m:t>2</m:t>
                          </m:r>
                        </m:sup>
                      </m:sSup>
                    </m:oMath>
                  </m:oMathPara>
                </a14:m>
                <a:endParaRPr lang="en-US"/>
              </a:p>
              <a:p>
                <a:pPr lvl="1"/>
                <a:r>
                  <a:rPr lang="en-US"/>
                  <a:t>For our ferrofluid, viscous damping is about 0.25 s (10x the free-fall time-scale)</a:t>
                </a:r>
              </a:p>
              <a:p>
                <a:pPr lvl="1"/>
                <a:r>
                  <a:rPr lang="en-US"/>
                  <a:t>This implies that viscous damping will help hold the shape…</a:t>
                </a:r>
              </a:p>
              <a:p>
                <a:r>
                  <a:rPr lang="en-US"/>
                  <a:t>A classic viscous flow problem: Oscillating plate in a viscous fluid</a:t>
                </a:r>
              </a:p>
              <a:p>
                <a:r>
                  <a:rPr lang="en-US"/>
                  <a:t>Fluid close to plate oscillates (no-slip boundary condition) but decays away from boundary</a:t>
                </a:r>
              </a:p>
              <a:p>
                <a:r>
                  <a:rPr lang="en-US"/>
                  <a:t>Penetration depth:</a:t>
                </a:r>
              </a:p>
              <a:p>
                <a:pPr marL="0" indent="0"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m:t>
                      </m:r>
                      <m:r>
                        <a:rPr lang="en-US" i="1" smtClean="0">
                          <a:latin typeface="Cambria Math" panose="02040503050406030204" pitchFamily="18" charset="0"/>
                        </a:rPr>
                        <m:t>=</m:t>
                      </m:r>
                      <m:rad>
                        <m:radPr>
                          <m:degHide m:val="on"/>
                          <m:ctrlPr>
                            <a:rPr lang="en-US" i="1" smtClean="0">
                              <a:latin typeface="Cambria Math" panose="02040503050406030204" pitchFamily="18" charset="0"/>
                            </a:rPr>
                          </m:ctrlPr>
                        </m:radPr>
                        <m:deg/>
                        <m:e>
                          <m:f>
                            <m:fPr>
                              <m:ctrlPr>
                                <a:rPr lang="en-US" i="1" smtClean="0">
                                  <a:latin typeface="Cambria Math" panose="02040503050406030204" pitchFamily="18" charset="0"/>
                                </a:rPr>
                              </m:ctrlPr>
                            </m:fPr>
                            <m:num>
                              <m:r>
                                <a:rPr lang="en-US" i="1" smtClean="0">
                                  <a:latin typeface="Cambria Math" panose="02040503050406030204" pitchFamily="18" charset="0"/>
                                </a:rPr>
                                <m:t>2</m:t>
                              </m:r>
                              <m:r>
                                <a:rPr lang="en-US" i="1" smtClean="0">
                                  <a:latin typeface="Cambria Math" panose="02040503050406030204" pitchFamily="18" charset="0"/>
                                  <a:ea typeface="Cambria Math" panose="02040503050406030204" pitchFamily="18" charset="0"/>
                                </a:rPr>
                                <m:t>𝜇</m:t>
                              </m:r>
                            </m:num>
                            <m:den>
                              <m:r>
                                <a:rPr lang="en-US" i="1" smtClean="0">
                                  <a:latin typeface="Cambria Math" panose="02040503050406030204" pitchFamily="18" charset="0"/>
                                  <a:ea typeface="Cambria Math" panose="02040503050406030204" pitchFamily="18" charset="0"/>
                                </a:rPr>
                                <m:t>𝜚𝜔</m:t>
                              </m:r>
                            </m:den>
                          </m:f>
                        </m:e>
                      </m:rad>
                    </m:oMath>
                  </m:oMathPara>
                </a14:m>
                <a:endParaRPr lang="en-US"/>
              </a:p>
              <a:p>
                <a:r>
                  <a:rPr lang="en-US"/>
                  <a:t>For 1 deg/s, the penetration depth is ~ 5 m, far exceeding our fluid thickness (similar to boundary layer thickness estimate)</a:t>
                </a:r>
              </a:p>
              <a:p>
                <a:endParaRPr lang="en-US"/>
              </a:p>
            </p:txBody>
          </p:sp>
        </mc:Choice>
        <mc:Fallback xmlns="">
          <p:sp>
            <p:nvSpPr>
              <p:cNvPr id="7" name="Content Placeholder 3">
                <a:extLst>
                  <a:ext uri="{FF2B5EF4-FFF2-40B4-BE49-F238E27FC236}">
                    <a16:creationId xmlns:a16="http://schemas.microsoft.com/office/drawing/2014/main" id="{817485CC-73A1-024F-F39C-DF2A6FF1AE19}"/>
                  </a:ext>
                </a:extLst>
              </p:cNvPr>
              <p:cNvSpPr txBox="1">
                <a:spLocks noRot="1" noChangeAspect="1" noMove="1" noResize="1" noEditPoints="1" noAdjustHandles="1" noChangeArrowheads="1" noChangeShapeType="1" noTextEdit="1"/>
              </p:cNvSpPr>
              <p:nvPr/>
            </p:nvSpPr>
            <p:spPr>
              <a:xfrm>
                <a:off x="596947" y="923026"/>
                <a:ext cx="10998105" cy="4580626"/>
              </a:xfrm>
              <a:prstGeom prst="rect">
                <a:avLst/>
              </a:prstGeom>
              <a:blipFill>
                <a:blip r:embed="rId2"/>
                <a:stretch>
                  <a:fillRect l="-610" t="-665" b="-1768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3CA78D9-2BFB-6427-D8E4-3A9588DB12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806" t="14872" r="20052" b="14305"/>
          <a:stretch/>
        </p:blipFill>
        <p:spPr>
          <a:xfrm rot="216690">
            <a:off x="9628957" y="1665577"/>
            <a:ext cx="2253556" cy="1895776"/>
          </a:xfrm>
          <a:prstGeom prst="rect">
            <a:avLst/>
          </a:prstGeom>
        </p:spPr>
      </p:pic>
    </p:spTree>
    <p:extLst>
      <p:ext uri="{BB962C8B-B14F-4D97-AF65-F5344CB8AC3E}">
        <p14:creationId xmlns:p14="http://schemas.microsoft.com/office/powerpoint/2010/main" val="943495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E54C11-0B0E-58E2-A8CC-014A4192ADC2}"/>
              </a:ext>
            </a:extLst>
          </p:cNvPr>
          <p:cNvSpPr>
            <a:spLocks noGrp="1"/>
          </p:cNvSpPr>
          <p:nvPr>
            <p:ph type="sldNum" sz="quarter" idx="11"/>
          </p:nvPr>
        </p:nvSpPr>
        <p:spPr/>
        <p:txBody>
          <a:bodyPr/>
          <a:lstStyle/>
          <a:p>
            <a:pPr>
              <a:defRPr/>
            </a:pPr>
            <a:fld id="{231CC523-8BC6-4921-807A-66BD262F34AB}" type="slidenum">
              <a:rPr lang="en-US" smtClean="0"/>
              <a:pPr>
                <a:defRPr/>
              </a:pPr>
              <a:t>16</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B768CC6-01CC-083F-1FE9-25157268416E}"/>
                  </a:ext>
                </a:extLst>
              </p:cNvPr>
              <p:cNvSpPr>
                <a:spLocks noGrp="1"/>
              </p:cNvSpPr>
              <p:nvPr>
                <p:ph sz="quarter" idx="13"/>
              </p:nvPr>
            </p:nvSpPr>
            <p:spPr>
              <a:xfrm>
                <a:off x="558800" y="2983836"/>
                <a:ext cx="11074400" cy="3048000"/>
              </a:xfrm>
            </p:spPr>
            <p:txBody>
              <a:bodyPr/>
              <a:lstStyle/>
              <a:p>
                <a:r>
                  <a:rPr lang="en-US"/>
                  <a:t>Elevation slew imparts complex velocity shear on liquid mirror</a:t>
                </a:r>
              </a:p>
              <a:p>
                <a:r>
                  <a:rPr lang="en-US"/>
                  <a:t>Deformation can be estimated from incompressible condition and tangential velocity gradient</a:t>
                </a:r>
              </a:p>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𝜔</m:t>
                      </m:r>
                      <m:d>
                        <m:dPr>
                          <m:ctrlPr>
                            <a:rPr lang="en-US" i="1" smtClean="0">
                              <a:latin typeface="Cambria Math" panose="02040503050406030204" pitchFamily="18" charset="0"/>
                              <a:ea typeface="Cambria Math" panose="02040503050406030204" pitchFamily="18" charset="0"/>
                            </a:rPr>
                          </m:ctrlPr>
                        </m:dPr>
                        <m:e>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𝐹</m:t>
                              </m:r>
                            </m:den>
                          </m:f>
                        </m:e>
                      </m:d>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𝐹</m:t>
                                      </m:r>
                                    </m:den>
                                  </m:f>
                                </m:e>
                              </m:d>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oMath>
                  </m:oMathPara>
                </a14:m>
                <a:endParaRPr lang="en-US"/>
              </a:p>
              <a:p>
                <a:r>
                  <a:rPr lang="en-US"/>
                  <a:t>Estimate surface deformation by (from volume advection equation)</a:t>
                </a:r>
              </a:p>
              <a:p>
                <a:pPr marL="0" indent="0">
                  <a:buNone/>
                </a:pPr>
                <a14:m>
                  <m:oMathPara xmlns:m="http://schemas.openxmlformats.org/officeDocument/2006/math">
                    <m:oMathParaPr>
                      <m:jc m:val="center"/>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num>
                        <m:den>
                          <m:r>
                            <a:rPr lang="en-US" b="0" i="1" smtClean="0">
                              <a:latin typeface="Cambria Math" panose="02040503050406030204" pitchFamily="18" charset="0"/>
                              <a:ea typeface="Cambria Math" panose="02040503050406030204" pitchFamily="18" charset="0"/>
                            </a:rPr>
                            <m:t>h</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𝑡</m:t>
                              </m:r>
                            </m:sub>
                          </m:sSub>
                        </m:num>
                        <m:den>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𝑟</m:t>
                          </m:r>
                        </m:den>
                      </m:f>
                      <m:r>
                        <a:rPr lang="en-US"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𝐹</m:t>
                              </m:r>
                            </m:den>
                          </m:f>
                        </m:e>
                      </m:d>
                      <m:rad>
                        <m:radPr>
                          <m:degHide m:val="on"/>
                          <m:ctrlPr>
                            <a:rPr lang="en-US" i="1">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num>
                                    <m:den>
                                      <m:r>
                                        <a:rPr lang="en-US" i="1">
                                          <a:latin typeface="Cambria Math" panose="02040503050406030204" pitchFamily="18" charset="0"/>
                                          <a:ea typeface="Cambria Math" panose="02040503050406030204" pitchFamily="18" charset="0"/>
                                        </a:rPr>
                                        <m:t>4</m:t>
                                      </m:r>
                                      <m:r>
                                        <a:rPr lang="en-US" i="1">
                                          <a:latin typeface="Cambria Math" panose="02040503050406030204" pitchFamily="18" charset="0"/>
                                          <a:ea typeface="Cambria Math" panose="02040503050406030204" pitchFamily="18" charset="0"/>
                                        </a:rPr>
                                        <m:t>𝐹</m:t>
                                      </m:r>
                                    </m:den>
                                  </m:f>
                                </m:e>
                              </m:d>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𝑟</m:t>
                              </m:r>
                            </m:e>
                            <m:sup>
                              <m:r>
                                <a:rPr lang="en-US" i="1">
                                  <a:latin typeface="Cambria Math" panose="02040503050406030204" pitchFamily="18" charset="0"/>
                                  <a:ea typeface="Cambria Math" panose="02040503050406030204" pitchFamily="18" charset="0"/>
                                </a:rPr>
                                <m:t>2</m:t>
                              </m:r>
                            </m:sup>
                          </m:sSup>
                        </m:e>
                      </m:rad>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𝑅</m:t>
                          </m:r>
                        </m:num>
                        <m:den>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𝐹</m:t>
                          </m:r>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0.05</m:t>
                      </m:r>
                    </m:oMath>
                  </m:oMathPara>
                </a14:m>
                <a:endParaRPr lang="en-US"/>
              </a:p>
              <a:p>
                <a:pPr lvl="1"/>
                <a:r>
                  <a:rPr lang="en-US"/>
                  <a:t>This is significant from an optical perspective: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~1 </m:t>
                    </m:r>
                  </m:oMath>
                </a14:m>
                <a:r>
                  <a:rPr lang="en-US"/>
                  <a:t>mm,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~50</m:t>
                    </m:r>
                  </m:oMath>
                </a14:m>
                <a:r>
                  <a:rPr lang="en-US"/>
                  <a:t> um ~ 100 waves…</a:t>
                </a:r>
              </a:p>
            </p:txBody>
          </p:sp>
        </mc:Choice>
        <mc:Fallback xmlns="">
          <p:sp>
            <p:nvSpPr>
              <p:cNvPr id="4" name="Content Placeholder 3">
                <a:extLst>
                  <a:ext uri="{FF2B5EF4-FFF2-40B4-BE49-F238E27FC236}">
                    <a16:creationId xmlns:a16="http://schemas.microsoft.com/office/drawing/2014/main" id="{8B768CC6-01CC-083F-1FE9-25157268416E}"/>
                  </a:ext>
                </a:extLst>
              </p:cNvPr>
              <p:cNvSpPr>
                <a:spLocks noGrp="1" noRot="1" noChangeAspect="1" noMove="1" noResize="1" noEditPoints="1" noAdjustHandles="1" noChangeArrowheads="1" noChangeShapeType="1" noTextEdit="1"/>
              </p:cNvSpPr>
              <p:nvPr>
                <p:ph sz="quarter" idx="13"/>
              </p:nvPr>
            </p:nvSpPr>
            <p:spPr>
              <a:xfrm>
                <a:off x="558800" y="2983836"/>
                <a:ext cx="11074400" cy="3048000"/>
              </a:xfrm>
              <a:blipFill>
                <a:blip r:embed="rId2"/>
                <a:stretch>
                  <a:fillRect l="-385" t="-1800"/>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6B73856C-EF17-5883-D1FB-ADD2F220D078}"/>
              </a:ext>
            </a:extLst>
          </p:cNvPr>
          <p:cNvSpPr>
            <a:spLocks noGrp="1"/>
          </p:cNvSpPr>
          <p:nvPr>
            <p:ph type="ctrTitle"/>
          </p:nvPr>
        </p:nvSpPr>
        <p:spPr/>
        <p:txBody>
          <a:bodyPr/>
          <a:lstStyle/>
          <a:p>
            <a:r>
              <a:rPr lang="en-US"/>
              <a:t>Deformation Magnitudes Under Elevation Slewing Conditions</a:t>
            </a:r>
          </a:p>
        </p:txBody>
      </p:sp>
      <p:grpSp>
        <p:nvGrpSpPr>
          <p:cNvPr id="47" name="Group 46">
            <a:extLst>
              <a:ext uri="{FF2B5EF4-FFF2-40B4-BE49-F238E27FC236}">
                <a16:creationId xmlns:a16="http://schemas.microsoft.com/office/drawing/2014/main" id="{19CF22F5-71AB-EEDE-E86F-3BE10A8B63D0}"/>
              </a:ext>
            </a:extLst>
          </p:cNvPr>
          <p:cNvGrpSpPr/>
          <p:nvPr/>
        </p:nvGrpSpPr>
        <p:grpSpPr>
          <a:xfrm>
            <a:off x="953504" y="1035732"/>
            <a:ext cx="3748973" cy="1846311"/>
            <a:chOff x="953504" y="1035732"/>
            <a:chExt cx="3748973" cy="1846311"/>
          </a:xfrm>
        </p:grpSpPr>
        <p:sp>
          <p:nvSpPr>
            <p:cNvPr id="6" name="Arc 5">
              <a:extLst>
                <a:ext uri="{FF2B5EF4-FFF2-40B4-BE49-F238E27FC236}">
                  <a16:creationId xmlns:a16="http://schemas.microsoft.com/office/drawing/2014/main" id="{7AB4869F-625E-2678-02EF-5BDA10AA0166}"/>
                </a:ext>
              </a:extLst>
            </p:cNvPr>
            <p:cNvSpPr/>
            <p:nvPr/>
          </p:nvSpPr>
          <p:spPr bwMode="auto">
            <a:xfrm rot="10800000">
              <a:off x="1559169" y="1555506"/>
              <a:ext cx="1814733" cy="612648"/>
            </a:xfrm>
            <a:prstGeom prst="arc">
              <a:avLst>
                <a:gd name="adj1" fmla="val 10900004"/>
                <a:gd name="adj2" fmla="val 0"/>
              </a:avLst>
            </a:prstGeom>
            <a:noFill/>
            <a:ln w="22225">
              <a:solidFill>
                <a:schemeClr val="tx1"/>
              </a:solidFill>
              <a:round/>
              <a:headEnd/>
              <a:tailEnd/>
            </a:ln>
            <a:extLst>
              <a:ext uri="{909E8E84-426E-40DD-AFC4-6F175D3DCCD1}">
                <a14:hiddenFill xmlns:a14="http://schemas.microsoft.com/office/drawing/2010/main">
                  <a:noFill/>
                </a14:hiddenFill>
              </a:ext>
            </a:extLst>
          </p:spPr>
          <p:txBody>
            <a:bodyPr rtlCol="0" anchor="ctr"/>
            <a:lstStyle/>
            <a:p>
              <a:pPr algn="ctr"/>
              <a:endParaRPr lang="en-US"/>
            </a:p>
          </p:txBody>
        </p:sp>
        <p:cxnSp>
          <p:nvCxnSpPr>
            <p:cNvPr id="8" name="Straight Connector 7">
              <a:extLst>
                <a:ext uri="{FF2B5EF4-FFF2-40B4-BE49-F238E27FC236}">
                  <a16:creationId xmlns:a16="http://schemas.microsoft.com/office/drawing/2014/main" id="{FCF1A378-DDAC-A294-D544-06788B07D82B}"/>
                </a:ext>
              </a:extLst>
            </p:cNvPr>
            <p:cNvCxnSpPr/>
            <p:nvPr/>
          </p:nvCxnSpPr>
          <p:spPr bwMode="auto">
            <a:xfrm>
              <a:off x="1573237" y="2316099"/>
              <a:ext cx="1800665"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9" name="Straight Connector 8">
              <a:extLst>
                <a:ext uri="{FF2B5EF4-FFF2-40B4-BE49-F238E27FC236}">
                  <a16:creationId xmlns:a16="http://schemas.microsoft.com/office/drawing/2014/main" id="{7C674647-4A9B-E820-EC35-0B327047DBDC}"/>
                </a:ext>
              </a:extLst>
            </p:cNvPr>
            <p:cNvCxnSpPr>
              <a:cxnSpLocks/>
              <a:endCxn id="6" idx="2"/>
            </p:cNvCxnSpPr>
            <p:nvPr/>
          </p:nvCxnSpPr>
          <p:spPr bwMode="auto">
            <a:xfrm flipH="1" flipV="1">
              <a:off x="1559169" y="1861830"/>
              <a:ext cx="14068" cy="454269"/>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12" name="Straight Connector 11">
              <a:extLst>
                <a:ext uri="{FF2B5EF4-FFF2-40B4-BE49-F238E27FC236}">
                  <a16:creationId xmlns:a16="http://schemas.microsoft.com/office/drawing/2014/main" id="{EF37BFD3-78F7-7047-216F-CB280DC416F7}"/>
                </a:ext>
              </a:extLst>
            </p:cNvPr>
            <p:cNvCxnSpPr>
              <a:cxnSpLocks/>
              <a:endCxn id="6" idx="0"/>
            </p:cNvCxnSpPr>
            <p:nvPr/>
          </p:nvCxnSpPr>
          <p:spPr bwMode="auto">
            <a:xfrm flipV="1">
              <a:off x="3359837" y="1888135"/>
              <a:ext cx="10713" cy="42796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16" name="Oval 15">
              <a:extLst>
                <a:ext uri="{FF2B5EF4-FFF2-40B4-BE49-F238E27FC236}">
                  <a16:creationId xmlns:a16="http://schemas.microsoft.com/office/drawing/2014/main" id="{F2C77556-745C-C95B-CA7D-81D3DB45584F}"/>
                </a:ext>
              </a:extLst>
            </p:cNvPr>
            <p:cNvSpPr/>
            <p:nvPr/>
          </p:nvSpPr>
          <p:spPr>
            <a:xfrm>
              <a:off x="2391507" y="2273899"/>
              <a:ext cx="154745" cy="11254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FD67632C-4950-2798-DAE2-012EA1494101}"/>
                </a:ext>
              </a:extLst>
            </p:cNvPr>
            <p:cNvCxnSpPr/>
            <p:nvPr/>
          </p:nvCxnSpPr>
          <p:spPr bwMode="auto">
            <a:xfrm>
              <a:off x="3469026" y="2316099"/>
              <a:ext cx="44179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9" name="Straight Connector 18">
              <a:extLst>
                <a:ext uri="{FF2B5EF4-FFF2-40B4-BE49-F238E27FC236}">
                  <a16:creationId xmlns:a16="http://schemas.microsoft.com/office/drawing/2014/main" id="{557D2FE1-7342-EF2C-4356-F5E27E49DF6C}"/>
                </a:ext>
              </a:extLst>
            </p:cNvPr>
            <p:cNvCxnSpPr>
              <a:cxnSpLocks/>
            </p:cNvCxnSpPr>
            <p:nvPr/>
          </p:nvCxnSpPr>
          <p:spPr bwMode="auto">
            <a:xfrm>
              <a:off x="2467877" y="2159007"/>
              <a:ext cx="14429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1" name="Straight Connector 20">
              <a:extLst>
                <a:ext uri="{FF2B5EF4-FFF2-40B4-BE49-F238E27FC236}">
                  <a16:creationId xmlns:a16="http://schemas.microsoft.com/office/drawing/2014/main" id="{8839A7B0-DF57-FEA5-3F4F-94C251715CD4}"/>
                </a:ext>
              </a:extLst>
            </p:cNvPr>
            <p:cNvCxnSpPr/>
            <p:nvPr/>
          </p:nvCxnSpPr>
          <p:spPr bwMode="auto">
            <a:xfrm>
              <a:off x="3469026" y="1861830"/>
              <a:ext cx="44179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3" name="Straight Arrow Connector 22">
              <a:extLst>
                <a:ext uri="{FF2B5EF4-FFF2-40B4-BE49-F238E27FC236}">
                  <a16:creationId xmlns:a16="http://schemas.microsoft.com/office/drawing/2014/main" id="{F24DD9F5-9A85-C84C-EDAE-CE52F78D95A0}"/>
                </a:ext>
              </a:extLst>
            </p:cNvPr>
            <p:cNvCxnSpPr/>
            <p:nvPr/>
          </p:nvCxnSpPr>
          <p:spPr bwMode="auto">
            <a:xfrm flipV="1">
              <a:off x="4304714" y="1888135"/>
              <a:ext cx="0" cy="270872"/>
            </a:xfrm>
            <a:prstGeom prst="straightConnector1">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cxnSp>
        <p:cxnSp>
          <p:nvCxnSpPr>
            <p:cNvPr id="24" name="Straight Arrow Connector 23">
              <a:extLst>
                <a:ext uri="{FF2B5EF4-FFF2-40B4-BE49-F238E27FC236}">
                  <a16:creationId xmlns:a16="http://schemas.microsoft.com/office/drawing/2014/main" id="{A8A857BB-1E00-931C-AFF5-2620E8F3DEA1}"/>
                </a:ext>
              </a:extLst>
            </p:cNvPr>
            <p:cNvCxnSpPr>
              <a:cxnSpLocks/>
            </p:cNvCxnSpPr>
            <p:nvPr/>
          </p:nvCxnSpPr>
          <p:spPr bwMode="auto">
            <a:xfrm flipV="1">
              <a:off x="4302369" y="2167147"/>
              <a:ext cx="0" cy="219293"/>
            </a:xfrm>
            <a:prstGeom prst="straightConnector1">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cxnSp>
        <p:cxnSp>
          <p:nvCxnSpPr>
            <p:cNvPr id="26" name="Straight Arrow Connector 25">
              <a:extLst>
                <a:ext uri="{FF2B5EF4-FFF2-40B4-BE49-F238E27FC236}">
                  <a16:creationId xmlns:a16="http://schemas.microsoft.com/office/drawing/2014/main" id="{032478B3-F3A2-9979-0816-949B78ECCDD2}"/>
                </a:ext>
              </a:extLst>
            </p:cNvPr>
            <p:cNvCxnSpPr>
              <a:cxnSpLocks/>
            </p:cNvCxnSpPr>
            <p:nvPr/>
          </p:nvCxnSpPr>
          <p:spPr bwMode="auto">
            <a:xfrm>
              <a:off x="2391507" y="2541182"/>
              <a:ext cx="979043" cy="0"/>
            </a:xfrm>
            <a:prstGeom prst="straightConnector1">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CC912DA-70AA-3C22-8ECD-4839912E1007}"/>
                    </a:ext>
                  </a:extLst>
                </p:cNvPr>
                <p:cNvSpPr txBox="1"/>
                <p:nvPr/>
              </p:nvSpPr>
              <p:spPr>
                <a:xfrm>
                  <a:off x="2722068" y="2512711"/>
                  <a:ext cx="4110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en-US"/>
                </a:p>
              </p:txBody>
            </p:sp>
          </mc:Choice>
          <mc:Fallback xmlns="">
            <p:sp>
              <p:nvSpPr>
                <p:cNvPr id="29" name="TextBox 28">
                  <a:extLst>
                    <a:ext uri="{FF2B5EF4-FFF2-40B4-BE49-F238E27FC236}">
                      <a16:creationId xmlns:a16="http://schemas.microsoft.com/office/drawing/2014/main" id="{BCC912DA-70AA-3C22-8ECD-4839912E1007}"/>
                    </a:ext>
                  </a:extLst>
                </p:cNvPr>
                <p:cNvSpPr txBox="1">
                  <a:spLocks noRot="1" noChangeAspect="1" noMove="1" noResize="1" noEditPoints="1" noAdjustHandles="1" noChangeArrowheads="1" noChangeShapeType="1" noTextEdit="1"/>
                </p:cNvSpPr>
                <p:nvPr/>
              </p:nvSpPr>
              <p:spPr>
                <a:xfrm>
                  <a:off x="2722068" y="2512711"/>
                  <a:ext cx="41101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5B872B3-EBA0-2F86-5304-53A9407DD529}"/>
                    </a:ext>
                  </a:extLst>
                </p:cNvPr>
                <p:cNvSpPr txBox="1"/>
                <p:nvPr/>
              </p:nvSpPr>
              <p:spPr>
                <a:xfrm>
                  <a:off x="4291467" y="2072801"/>
                  <a:ext cx="4110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US"/>
                </a:p>
              </p:txBody>
            </p:sp>
          </mc:Choice>
          <mc:Fallback xmlns="">
            <p:sp>
              <p:nvSpPr>
                <p:cNvPr id="30" name="TextBox 29">
                  <a:extLst>
                    <a:ext uri="{FF2B5EF4-FFF2-40B4-BE49-F238E27FC236}">
                      <a16:creationId xmlns:a16="http://schemas.microsoft.com/office/drawing/2014/main" id="{95B872B3-EBA0-2F86-5304-53A9407DD529}"/>
                    </a:ext>
                  </a:extLst>
                </p:cNvPr>
                <p:cNvSpPr txBox="1">
                  <a:spLocks noRot="1" noChangeAspect="1" noMove="1" noResize="1" noEditPoints="1" noAdjustHandles="1" noChangeArrowheads="1" noChangeShapeType="1" noTextEdit="1"/>
                </p:cNvSpPr>
                <p:nvPr/>
              </p:nvSpPr>
              <p:spPr>
                <a:xfrm>
                  <a:off x="4291467" y="2072801"/>
                  <a:ext cx="41101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3516D59-1EE0-38ED-5897-00362FD05861}"/>
                    </a:ext>
                  </a:extLst>
                </p:cNvPr>
                <p:cNvSpPr txBox="1"/>
                <p:nvPr/>
              </p:nvSpPr>
              <p:spPr>
                <a:xfrm>
                  <a:off x="4303235" y="1771917"/>
                  <a:ext cx="3906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a:p>
              </p:txBody>
            </p:sp>
          </mc:Choice>
          <mc:Fallback xmlns="">
            <p:sp>
              <p:nvSpPr>
                <p:cNvPr id="31" name="TextBox 30">
                  <a:extLst>
                    <a:ext uri="{FF2B5EF4-FFF2-40B4-BE49-F238E27FC236}">
                      <a16:creationId xmlns:a16="http://schemas.microsoft.com/office/drawing/2014/main" id="{B3516D59-1EE0-38ED-5897-00362FD05861}"/>
                    </a:ext>
                  </a:extLst>
                </p:cNvPr>
                <p:cNvSpPr txBox="1">
                  <a:spLocks noRot="1" noChangeAspect="1" noMove="1" noResize="1" noEditPoints="1" noAdjustHandles="1" noChangeArrowheads="1" noChangeShapeType="1" noTextEdit="1"/>
                </p:cNvSpPr>
                <p:nvPr/>
              </p:nvSpPr>
              <p:spPr>
                <a:xfrm>
                  <a:off x="4303235" y="1771917"/>
                  <a:ext cx="390683" cy="369332"/>
                </a:xfrm>
                <a:prstGeom prst="rect">
                  <a:avLst/>
                </a:prstGeom>
                <a:blipFill>
                  <a:blip r:embed="rId5"/>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1AB7A442-0459-5A2F-0E07-2D33B5DFFA42}"/>
                </a:ext>
              </a:extLst>
            </p:cNvPr>
            <p:cNvCxnSpPr/>
            <p:nvPr/>
          </p:nvCxnSpPr>
          <p:spPr bwMode="auto">
            <a:xfrm flipH="1" flipV="1">
              <a:off x="2956150" y="1511474"/>
              <a:ext cx="422031" cy="332630"/>
            </a:xfrm>
            <a:prstGeom prst="straightConnector1">
              <a:avLst/>
            </a:prstGeom>
            <a:noFill/>
            <a:ln w="22225">
              <a:solidFill>
                <a:srgbClr val="C00000"/>
              </a:solidFill>
              <a:round/>
              <a:headEnd/>
              <a:tailEnd type="triangle"/>
            </a:ln>
            <a:extLst>
              <a:ext uri="{909E8E84-426E-40DD-AFC4-6F175D3DCCD1}">
                <a14:hiddenFill xmlns:a14="http://schemas.microsoft.com/office/drawing/2010/main">
                  <a:noFill/>
                </a14:hiddenFill>
              </a:ext>
            </a:extLst>
          </p:spPr>
        </p:cxnSp>
        <p:cxnSp>
          <p:nvCxnSpPr>
            <p:cNvPr id="34" name="Straight Arrow Connector 33">
              <a:extLst>
                <a:ext uri="{FF2B5EF4-FFF2-40B4-BE49-F238E27FC236}">
                  <a16:creationId xmlns:a16="http://schemas.microsoft.com/office/drawing/2014/main" id="{11819D5C-687A-10D0-A5E0-BF2EED725486}"/>
                </a:ext>
              </a:extLst>
            </p:cNvPr>
            <p:cNvCxnSpPr>
              <a:cxnSpLocks/>
            </p:cNvCxnSpPr>
            <p:nvPr/>
          </p:nvCxnSpPr>
          <p:spPr bwMode="auto">
            <a:xfrm flipH="1">
              <a:off x="1169966" y="1885577"/>
              <a:ext cx="404088" cy="388322"/>
            </a:xfrm>
            <a:prstGeom prst="straightConnector1">
              <a:avLst/>
            </a:prstGeom>
            <a:noFill/>
            <a:ln w="22225">
              <a:solidFill>
                <a:srgbClr val="C00000"/>
              </a:solidFill>
              <a:round/>
              <a:headEnd/>
              <a:tailEnd type="triangle"/>
            </a:ln>
            <a:extLst>
              <a:ext uri="{909E8E84-426E-40DD-AFC4-6F175D3DCCD1}">
                <a14:hiddenFill xmlns:a14="http://schemas.microsoft.com/office/drawing/2010/main">
                  <a:noFill/>
                </a14:hiddenFill>
              </a:ext>
            </a:extLst>
          </p:spPr>
        </p:cxnSp>
        <p:cxnSp>
          <p:nvCxnSpPr>
            <p:cNvPr id="36" name="Straight Arrow Connector 35">
              <a:extLst>
                <a:ext uri="{FF2B5EF4-FFF2-40B4-BE49-F238E27FC236}">
                  <a16:creationId xmlns:a16="http://schemas.microsoft.com/office/drawing/2014/main" id="{E0973B89-CE02-C652-FC5E-52B6736D98C3}"/>
                </a:ext>
              </a:extLst>
            </p:cNvPr>
            <p:cNvCxnSpPr>
              <a:cxnSpLocks/>
            </p:cNvCxnSpPr>
            <p:nvPr/>
          </p:nvCxnSpPr>
          <p:spPr bwMode="auto">
            <a:xfrm flipH="1" flipV="1">
              <a:off x="2255521" y="2072413"/>
              <a:ext cx="190982" cy="6797"/>
            </a:xfrm>
            <a:prstGeom prst="straightConnector1">
              <a:avLst/>
            </a:prstGeom>
            <a:noFill/>
            <a:ln w="22225">
              <a:solidFill>
                <a:srgbClr val="C00000"/>
              </a:solidFill>
              <a:round/>
              <a:headEnd/>
              <a:tailEnd type="triangle"/>
            </a:ln>
            <a:extLst>
              <a:ext uri="{909E8E84-426E-40DD-AFC4-6F175D3DCCD1}">
                <a14:hiddenFill xmlns:a14="http://schemas.microsoft.com/office/drawing/2010/main">
                  <a:noFill/>
                </a14:hiddenFill>
              </a:ext>
            </a:extLst>
          </p:spPr>
        </p:cxnSp>
        <p:sp>
          <p:nvSpPr>
            <p:cNvPr id="38" name="TextBox 37">
              <a:extLst>
                <a:ext uri="{FF2B5EF4-FFF2-40B4-BE49-F238E27FC236}">
                  <a16:creationId xmlns:a16="http://schemas.microsoft.com/office/drawing/2014/main" id="{E5B9F542-B8E0-ECAE-E00E-138F84A249A1}"/>
                </a:ext>
              </a:extLst>
            </p:cNvPr>
            <p:cNvSpPr txBox="1"/>
            <p:nvPr/>
          </p:nvSpPr>
          <p:spPr>
            <a:xfrm>
              <a:off x="953504" y="1035732"/>
              <a:ext cx="3348865" cy="369332"/>
            </a:xfrm>
            <a:prstGeom prst="rect">
              <a:avLst/>
            </a:prstGeom>
            <a:noFill/>
          </p:spPr>
          <p:txBody>
            <a:bodyPr wrap="none" rtlCol="0">
              <a:spAutoFit/>
            </a:bodyPr>
            <a:lstStyle/>
            <a:p>
              <a:r>
                <a:rPr lang="en-US"/>
                <a:t>Velocities Under Elevation Slew</a:t>
              </a:r>
            </a:p>
          </p:txBody>
        </p:sp>
        <p:sp>
          <p:nvSpPr>
            <p:cNvPr id="40" name="TextBox 39">
              <a:extLst>
                <a:ext uri="{FF2B5EF4-FFF2-40B4-BE49-F238E27FC236}">
                  <a16:creationId xmlns:a16="http://schemas.microsoft.com/office/drawing/2014/main" id="{1FA6D556-9E80-F3D7-40CF-39E614323B1B}"/>
                </a:ext>
              </a:extLst>
            </p:cNvPr>
            <p:cNvSpPr txBox="1"/>
            <p:nvPr/>
          </p:nvSpPr>
          <p:spPr>
            <a:xfrm>
              <a:off x="1451812" y="2400302"/>
              <a:ext cx="749372" cy="461665"/>
            </a:xfrm>
            <a:prstGeom prst="rect">
              <a:avLst/>
            </a:prstGeom>
            <a:noFill/>
          </p:spPr>
          <p:txBody>
            <a:bodyPr wrap="none" rtlCol="0">
              <a:spAutoFit/>
            </a:bodyPr>
            <a:lstStyle/>
            <a:p>
              <a:pPr algn="ctr"/>
              <a:r>
                <a:rPr lang="en-US" sz="1200"/>
                <a:t>Rotation</a:t>
              </a:r>
            </a:p>
            <a:p>
              <a:pPr algn="ctr"/>
              <a:r>
                <a:rPr lang="en-US" sz="1200"/>
                <a:t>Axis</a:t>
              </a:r>
            </a:p>
          </p:txBody>
        </p:sp>
        <p:cxnSp>
          <p:nvCxnSpPr>
            <p:cNvPr id="42" name="Straight Arrow Connector 41">
              <a:extLst>
                <a:ext uri="{FF2B5EF4-FFF2-40B4-BE49-F238E27FC236}">
                  <a16:creationId xmlns:a16="http://schemas.microsoft.com/office/drawing/2014/main" id="{7F6085AD-F969-F22E-E731-92F29E0F1000}"/>
                </a:ext>
              </a:extLst>
            </p:cNvPr>
            <p:cNvCxnSpPr>
              <a:cxnSpLocks/>
              <a:endCxn id="16" idx="3"/>
            </p:cNvCxnSpPr>
            <p:nvPr/>
          </p:nvCxnSpPr>
          <p:spPr bwMode="auto">
            <a:xfrm flipV="1">
              <a:off x="2154035" y="2369959"/>
              <a:ext cx="260134" cy="94084"/>
            </a:xfrm>
            <a:prstGeom prst="straightConnector1">
              <a:avLst/>
            </a:prstGeom>
            <a:noFill/>
            <a:ln w="12700">
              <a:solidFill>
                <a:schemeClr val="tx1"/>
              </a:solidFill>
              <a:round/>
              <a:headEnd/>
              <a:tailEnd type="triangle"/>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90610A2-0B13-242B-1250-41D0EAF3CB42}"/>
                    </a:ext>
                  </a:extLst>
                </p:cNvPr>
                <p:cNvSpPr txBox="1"/>
                <p:nvPr/>
              </p:nvSpPr>
              <p:spPr>
                <a:xfrm>
                  <a:off x="3205779" y="1421207"/>
                  <a:ext cx="794961" cy="3919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𝑒𝑑𝑔𝑒</m:t>
                            </m:r>
                          </m:sub>
                        </m:sSub>
                      </m:oMath>
                    </m:oMathPara>
                  </a14:m>
                  <a:endParaRPr lang="en-US"/>
                </a:p>
              </p:txBody>
            </p:sp>
          </mc:Choice>
          <mc:Fallback xmlns="">
            <p:sp>
              <p:nvSpPr>
                <p:cNvPr id="45" name="TextBox 44">
                  <a:extLst>
                    <a:ext uri="{FF2B5EF4-FFF2-40B4-BE49-F238E27FC236}">
                      <a16:creationId xmlns:a16="http://schemas.microsoft.com/office/drawing/2014/main" id="{B90610A2-0B13-242B-1250-41D0EAF3CB42}"/>
                    </a:ext>
                  </a:extLst>
                </p:cNvPr>
                <p:cNvSpPr txBox="1">
                  <a:spLocks noRot="1" noChangeAspect="1" noMove="1" noResize="1" noEditPoints="1" noAdjustHandles="1" noChangeArrowheads="1" noChangeShapeType="1" noTextEdit="1"/>
                </p:cNvSpPr>
                <p:nvPr/>
              </p:nvSpPr>
              <p:spPr>
                <a:xfrm>
                  <a:off x="3205779" y="1421207"/>
                  <a:ext cx="794961" cy="391902"/>
                </a:xfrm>
                <a:prstGeom prst="rect">
                  <a:avLst/>
                </a:prstGeom>
                <a:blipFill>
                  <a:blip r:embed="rId6"/>
                  <a:stretch>
                    <a:fillRect b="-10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EF188BD-3724-A3EC-1D70-48680EB004DD}"/>
                    </a:ext>
                  </a:extLst>
                </p:cNvPr>
                <p:cNvSpPr txBox="1"/>
                <p:nvPr/>
              </p:nvSpPr>
              <p:spPr>
                <a:xfrm>
                  <a:off x="1968492" y="1629294"/>
                  <a:ext cx="9346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𝑐𝑒𝑛𝑡𝑒𝑟</m:t>
                            </m:r>
                          </m:sub>
                        </m:sSub>
                      </m:oMath>
                    </m:oMathPara>
                  </a14:m>
                  <a:endParaRPr lang="en-US"/>
                </a:p>
              </p:txBody>
            </p:sp>
          </mc:Choice>
          <mc:Fallback xmlns="">
            <p:sp>
              <p:nvSpPr>
                <p:cNvPr id="46" name="TextBox 45">
                  <a:extLst>
                    <a:ext uri="{FF2B5EF4-FFF2-40B4-BE49-F238E27FC236}">
                      <a16:creationId xmlns:a16="http://schemas.microsoft.com/office/drawing/2014/main" id="{9EF188BD-3724-A3EC-1D70-48680EB004DD}"/>
                    </a:ext>
                  </a:extLst>
                </p:cNvPr>
                <p:cNvSpPr txBox="1">
                  <a:spLocks noRot="1" noChangeAspect="1" noMove="1" noResize="1" noEditPoints="1" noAdjustHandles="1" noChangeArrowheads="1" noChangeShapeType="1" noTextEdit="1"/>
                </p:cNvSpPr>
                <p:nvPr/>
              </p:nvSpPr>
              <p:spPr>
                <a:xfrm>
                  <a:off x="1968492" y="1629294"/>
                  <a:ext cx="934678" cy="369332"/>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394D507-23DD-7232-649B-90E6986FADBF}"/>
                  </a:ext>
                </a:extLst>
              </p:cNvPr>
              <p:cNvSpPr txBox="1"/>
              <p:nvPr/>
            </p:nvSpPr>
            <p:spPr>
              <a:xfrm>
                <a:off x="6007164" y="1452608"/>
                <a:ext cx="2964722" cy="10276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𝑒𝑑𝑔𝑒</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𝜔</m:t>
                      </m:r>
                      <m:rad>
                        <m:radPr>
                          <m:degHide m:val="on"/>
                          <m:ctrlPr>
                            <a:rPr lang="en-US" b="0" i="1" smtClean="0">
                              <a:latin typeface="Cambria Math" panose="02040503050406030204" pitchFamily="18" charset="0"/>
                              <a:ea typeface="Cambria Math" panose="02040503050406030204" pitchFamily="18" charset="0"/>
                            </a:rPr>
                          </m:ctrlPr>
                        </m:radPr>
                        <m:deg/>
                        <m:e>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e>
                      </m:rad>
                    </m:oMath>
                  </m:oMathPara>
                </a14:m>
                <a:endParaRPr lang="en-US"/>
              </a:p>
              <a:p>
                <a:endParaRPr lang="en-US"/>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𝑐𝑒𝑛𝑡𝑒𝑟</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𝑑</m:t>
                      </m:r>
                    </m:oMath>
                  </m:oMathPara>
                </a14:m>
                <a:endParaRPr lang="en-US"/>
              </a:p>
            </p:txBody>
          </p:sp>
        </mc:Choice>
        <mc:Fallback xmlns="">
          <p:sp>
            <p:nvSpPr>
              <p:cNvPr id="48" name="TextBox 47">
                <a:extLst>
                  <a:ext uri="{FF2B5EF4-FFF2-40B4-BE49-F238E27FC236}">
                    <a16:creationId xmlns:a16="http://schemas.microsoft.com/office/drawing/2014/main" id="{2394D507-23DD-7232-649B-90E6986FADBF}"/>
                  </a:ext>
                </a:extLst>
              </p:cNvPr>
              <p:cNvSpPr txBox="1">
                <a:spLocks noRot="1" noChangeAspect="1" noMove="1" noResize="1" noEditPoints="1" noAdjustHandles="1" noChangeArrowheads="1" noChangeShapeType="1" noTextEdit="1"/>
              </p:cNvSpPr>
              <p:nvPr/>
            </p:nvSpPr>
            <p:spPr>
              <a:xfrm>
                <a:off x="6007164" y="1452608"/>
                <a:ext cx="2964722" cy="1027654"/>
              </a:xfrm>
              <a:prstGeom prst="rect">
                <a:avLst/>
              </a:prstGeom>
              <a:blipFill>
                <a:blip r:embed="rId8"/>
                <a:stretch>
                  <a:fillRect/>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FE9B988B-33C1-267B-EB26-8018A62E3724}"/>
              </a:ext>
            </a:extLst>
          </p:cNvPr>
          <p:cNvSpPr txBox="1"/>
          <p:nvPr/>
        </p:nvSpPr>
        <p:spPr>
          <a:xfrm>
            <a:off x="2255521" y="5987711"/>
            <a:ext cx="7673896" cy="461665"/>
          </a:xfrm>
          <a:prstGeom prst="rect">
            <a:avLst/>
          </a:prstGeom>
          <a:solidFill>
            <a:schemeClr val="accent5">
              <a:lumMod val="60000"/>
              <a:lumOff val="40000"/>
            </a:schemeClr>
          </a:solidFill>
        </p:spPr>
        <p:txBody>
          <a:bodyPr wrap="none" rtlCol="0">
            <a:spAutoFit/>
          </a:bodyPr>
          <a:lstStyle/>
          <a:p>
            <a:r>
              <a:rPr lang="en-US" sz="2400" b="1" i="1"/>
              <a:t>Slewing needs some more careful consideration.</a:t>
            </a:r>
          </a:p>
        </p:txBody>
      </p:sp>
    </p:spTree>
    <p:extLst>
      <p:ext uri="{BB962C8B-B14F-4D97-AF65-F5344CB8AC3E}">
        <p14:creationId xmlns:p14="http://schemas.microsoft.com/office/powerpoint/2010/main" val="1674283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7E0A24-7B9D-3737-C769-7EE11134E217}"/>
              </a:ext>
            </a:extLst>
          </p:cNvPr>
          <p:cNvSpPr>
            <a:spLocks noGrp="1"/>
          </p:cNvSpPr>
          <p:nvPr>
            <p:ph type="sldNum" sz="quarter" idx="11"/>
          </p:nvPr>
        </p:nvSpPr>
        <p:spPr/>
        <p:txBody>
          <a:bodyPr/>
          <a:lstStyle/>
          <a:p>
            <a:pPr>
              <a:defRPr/>
            </a:pPr>
            <a:fld id="{231CC523-8BC6-4921-807A-66BD262F34AB}" type="slidenum">
              <a:rPr lang="en-US" smtClean="0"/>
              <a:pPr>
                <a:defRPr/>
              </a:pPr>
              <a:t>17</a:t>
            </a:fld>
            <a:endParaRPr lang="en-US"/>
          </a:p>
        </p:txBody>
      </p:sp>
      <p:sp>
        <p:nvSpPr>
          <p:cNvPr id="4" name="Content Placeholder 3">
            <a:extLst>
              <a:ext uri="{FF2B5EF4-FFF2-40B4-BE49-F238E27FC236}">
                <a16:creationId xmlns:a16="http://schemas.microsoft.com/office/drawing/2014/main" id="{50845A8E-98F6-662F-EA85-DFDA59BFC6E1}"/>
              </a:ext>
            </a:extLst>
          </p:cNvPr>
          <p:cNvSpPr>
            <a:spLocks noGrp="1"/>
          </p:cNvSpPr>
          <p:nvPr>
            <p:ph sz="quarter" idx="13"/>
          </p:nvPr>
        </p:nvSpPr>
        <p:spPr/>
        <p:txBody>
          <a:bodyPr/>
          <a:lstStyle/>
          <a:p>
            <a:r>
              <a:rPr lang="en-US"/>
              <a:t>Porous lower boundary and wicking structures</a:t>
            </a:r>
          </a:p>
          <a:p>
            <a:pPr lvl="1"/>
            <a:r>
              <a:rPr lang="en-US"/>
              <a:t>Need to estimate wicking forces as function of porosity</a:t>
            </a:r>
          </a:p>
          <a:p>
            <a:pPr lvl="1"/>
            <a:r>
              <a:rPr lang="en-US"/>
              <a:t>Done through porous boundary condition and surface tension</a:t>
            </a:r>
          </a:p>
          <a:p>
            <a:pPr lvl="1"/>
            <a:endParaRPr lang="en-US"/>
          </a:p>
          <a:p>
            <a:r>
              <a:rPr lang="en-US"/>
              <a:t>Magnetic field interpolation improvements</a:t>
            </a:r>
          </a:p>
          <a:p>
            <a:pPr lvl="1"/>
            <a:r>
              <a:rPr lang="en-US"/>
              <a:t>Improve field resolution</a:t>
            </a:r>
          </a:p>
          <a:p>
            <a:pPr lvl="1"/>
            <a:r>
              <a:rPr lang="en-US"/>
              <a:t>Estimate gradient forces</a:t>
            </a:r>
          </a:p>
          <a:p>
            <a:pPr lvl="1"/>
            <a:r>
              <a:rPr lang="en-US"/>
              <a:t>Re-examine the angular decomposition approximation</a:t>
            </a:r>
          </a:p>
          <a:p>
            <a:pPr lvl="1"/>
            <a:endParaRPr lang="en-US"/>
          </a:p>
          <a:p>
            <a:r>
              <a:rPr lang="en-US"/>
              <a:t>More detailed static modeling</a:t>
            </a:r>
          </a:p>
          <a:p>
            <a:pPr lvl="1"/>
            <a:r>
              <a:rPr lang="en-US"/>
              <a:t>2D computations</a:t>
            </a:r>
          </a:p>
          <a:p>
            <a:pPr lvl="1"/>
            <a:r>
              <a:rPr lang="en-US"/>
              <a:t>Magnetic field optimizations</a:t>
            </a:r>
          </a:p>
          <a:p>
            <a:pPr lvl="1"/>
            <a:endParaRPr lang="en-US"/>
          </a:p>
          <a:p>
            <a:r>
              <a:rPr lang="en-US"/>
              <a:t>More careful dynamic modeling</a:t>
            </a:r>
          </a:p>
          <a:p>
            <a:pPr lvl="1"/>
            <a:r>
              <a:rPr lang="en-US"/>
              <a:t>Not successfully implemented in code</a:t>
            </a:r>
          </a:p>
          <a:p>
            <a:pPr lvl="1"/>
            <a:endParaRPr lang="en-US"/>
          </a:p>
        </p:txBody>
      </p:sp>
      <p:sp>
        <p:nvSpPr>
          <p:cNvPr id="5" name="Title 4">
            <a:extLst>
              <a:ext uri="{FF2B5EF4-FFF2-40B4-BE49-F238E27FC236}">
                <a16:creationId xmlns:a16="http://schemas.microsoft.com/office/drawing/2014/main" id="{51D7CF14-6D2A-106E-7F0E-82157B8D7C0E}"/>
              </a:ext>
            </a:extLst>
          </p:cNvPr>
          <p:cNvSpPr>
            <a:spLocks noGrp="1"/>
          </p:cNvSpPr>
          <p:nvPr>
            <p:ph type="ctrTitle"/>
          </p:nvPr>
        </p:nvSpPr>
        <p:spPr/>
        <p:txBody>
          <a:bodyPr/>
          <a:lstStyle/>
          <a:p>
            <a:r>
              <a:rPr lang="en-US"/>
              <a:t>Modeling Items Included in V1</a:t>
            </a:r>
          </a:p>
        </p:txBody>
      </p:sp>
      <p:grpSp>
        <p:nvGrpSpPr>
          <p:cNvPr id="8" name="Group 7">
            <a:extLst>
              <a:ext uri="{FF2B5EF4-FFF2-40B4-BE49-F238E27FC236}">
                <a16:creationId xmlns:a16="http://schemas.microsoft.com/office/drawing/2014/main" id="{C4598AC2-F59E-C784-DD62-2A6BD05D7B19}"/>
              </a:ext>
            </a:extLst>
          </p:cNvPr>
          <p:cNvGrpSpPr/>
          <p:nvPr/>
        </p:nvGrpSpPr>
        <p:grpSpPr>
          <a:xfrm>
            <a:off x="7462643" y="1414685"/>
            <a:ext cx="1731818" cy="671183"/>
            <a:chOff x="7856538" y="1330279"/>
            <a:chExt cx="1731818" cy="671183"/>
          </a:xfrm>
        </p:grpSpPr>
        <p:pic>
          <p:nvPicPr>
            <p:cNvPr id="6" name="Picture 5">
              <a:extLst>
                <a:ext uri="{FF2B5EF4-FFF2-40B4-BE49-F238E27FC236}">
                  <a16:creationId xmlns:a16="http://schemas.microsoft.com/office/drawing/2014/main" id="{DAEC3AE2-9DA7-CD30-A43D-8EFE451E72BB}"/>
                </a:ext>
              </a:extLst>
            </p:cNvPr>
            <p:cNvPicPr>
              <a:picLocks noChangeAspect="1"/>
            </p:cNvPicPr>
            <p:nvPr/>
          </p:nvPicPr>
          <p:blipFill rotWithShape="1">
            <a:blip r:embed="rId2"/>
            <a:srcRect l="17699" t="62415" r="65310" b="32174"/>
            <a:stretch/>
          </p:blipFill>
          <p:spPr>
            <a:xfrm>
              <a:off x="8119473" y="1330279"/>
              <a:ext cx="1205948" cy="371061"/>
            </a:xfrm>
            <a:prstGeom prst="rect">
              <a:avLst/>
            </a:prstGeom>
          </p:spPr>
        </p:pic>
        <p:pic>
          <p:nvPicPr>
            <p:cNvPr id="7" name="Picture 6">
              <a:extLst>
                <a:ext uri="{FF2B5EF4-FFF2-40B4-BE49-F238E27FC236}">
                  <a16:creationId xmlns:a16="http://schemas.microsoft.com/office/drawing/2014/main" id="{026FD665-CE01-7529-F9AE-F2FD64EFF85A}"/>
                </a:ext>
              </a:extLst>
            </p:cNvPr>
            <p:cNvPicPr>
              <a:picLocks noChangeAspect="1"/>
            </p:cNvPicPr>
            <p:nvPr/>
          </p:nvPicPr>
          <p:blipFill rotWithShape="1">
            <a:blip r:embed="rId2"/>
            <a:srcRect l="18164" t="76539" r="57436" b="18050"/>
            <a:stretch/>
          </p:blipFill>
          <p:spPr>
            <a:xfrm>
              <a:off x="7856538" y="1630400"/>
              <a:ext cx="1731818" cy="371062"/>
            </a:xfrm>
            <a:prstGeom prst="rect">
              <a:avLst/>
            </a:prstGeom>
          </p:spPr>
        </p:pic>
      </p:grpSp>
    </p:spTree>
    <p:extLst>
      <p:ext uri="{BB962C8B-B14F-4D97-AF65-F5344CB8AC3E}">
        <p14:creationId xmlns:p14="http://schemas.microsoft.com/office/powerpoint/2010/main" val="2309406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FB55B-9293-B921-B434-AD587F051DAB}"/>
              </a:ext>
            </a:extLst>
          </p:cNvPr>
          <p:cNvSpPr>
            <a:spLocks noGrp="1"/>
          </p:cNvSpPr>
          <p:nvPr>
            <p:ph type="title"/>
          </p:nvPr>
        </p:nvSpPr>
        <p:spPr/>
        <p:txBody>
          <a:bodyPr/>
          <a:lstStyle/>
          <a:p>
            <a:pPr algn="ctr"/>
            <a:r>
              <a:rPr lang="en-US"/>
              <a:t>V1 Update Code</a:t>
            </a:r>
          </a:p>
        </p:txBody>
      </p:sp>
      <p:sp>
        <p:nvSpPr>
          <p:cNvPr id="3" name="Content Placeholder 2">
            <a:extLst>
              <a:ext uri="{FF2B5EF4-FFF2-40B4-BE49-F238E27FC236}">
                <a16:creationId xmlns:a16="http://schemas.microsoft.com/office/drawing/2014/main" id="{A0A65BD5-B1DC-B139-88CC-588BD801919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80123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9ED2E7D-2ED8-7546-EB12-465EAEAFF355}"/>
              </a:ext>
            </a:extLst>
          </p:cNvPr>
          <p:cNvSpPr txBox="1"/>
          <p:nvPr/>
        </p:nvSpPr>
        <p:spPr>
          <a:xfrm>
            <a:off x="6391175" y="606390"/>
            <a:ext cx="4803006" cy="1754326"/>
          </a:xfrm>
          <a:prstGeom prst="rect">
            <a:avLst/>
          </a:prstGeom>
          <a:noFill/>
        </p:spPr>
        <p:txBody>
          <a:bodyPr wrap="square" rtlCol="0">
            <a:spAutoFit/>
          </a:bodyPr>
          <a:lstStyle/>
          <a:p>
            <a:r>
              <a:rPr lang="en-US"/>
              <a:t>Initial magnetic field values are computed on a grid of 251 radial values, 12 angular values and 21 heights.  The initial calculation on these grid points is time consuming and will need to be performed at least every time current to coils is modified.</a:t>
            </a:r>
          </a:p>
        </p:txBody>
      </p:sp>
      <p:pic>
        <p:nvPicPr>
          <p:cNvPr id="8" name="Picture 7">
            <a:extLst>
              <a:ext uri="{FF2B5EF4-FFF2-40B4-BE49-F238E27FC236}">
                <a16:creationId xmlns:a16="http://schemas.microsoft.com/office/drawing/2014/main" id="{8EB6F837-9B28-46FD-220A-46EDFD9CA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2187" y="2565944"/>
            <a:ext cx="5631008" cy="3873353"/>
          </a:xfrm>
          <a:prstGeom prst="rect">
            <a:avLst/>
          </a:prstGeom>
        </p:spPr>
      </p:pic>
      <p:pic>
        <p:nvPicPr>
          <p:cNvPr id="12" name="Picture 11">
            <a:extLst>
              <a:ext uri="{FF2B5EF4-FFF2-40B4-BE49-F238E27FC236}">
                <a16:creationId xmlns:a16="http://schemas.microsoft.com/office/drawing/2014/main" id="{A3F88E42-12F9-055A-0035-21D4B00C62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65" y="592360"/>
            <a:ext cx="5451925" cy="3729384"/>
          </a:xfrm>
          <a:prstGeom prst="rect">
            <a:avLst/>
          </a:prstGeom>
        </p:spPr>
      </p:pic>
      <p:sp>
        <p:nvSpPr>
          <p:cNvPr id="13" name="TextBox 12">
            <a:extLst>
              <a:ext uri="{FF2B5EF4-FFF2-40B4-BE49-F238E27FC236}">
                <a16:creationId xmlns:a16="http://schemas.microsoft.com/office/drawing/2014/main" id="{057FE17D-A7A6-95CC-E80C-E595C291610C}"/>
              </a:ext>
            </a:extLst>
          </p:cNvPr>
          <p:cNvSpPr txBox="1"/>
          <p:nvPr/>
        </p:nvSpPr>
        <p:spPr>
          <a:xfrm>
            <a:off x="619802" y="4838572"/>
            <a:ext cx="4803006" cy="1200329"/>
          </a:xfrm>
          <a:prstGeom prst="rect">
            <a:avLst/>
          </a:prstGeom>
          <a:noFill/>
        </p:spPr>
        <p:txBody>
          <a:bodyPr wrap="square" rtlCol="0">
            <a:spAutoFit/>
          </a:bodyPr>
          <a:lstStyle/>
          <a:p>
            <a:r>
              <a:rPr lang="en-US"/>
              <a:t>We will likely have different grids for magnetic field and fluid flow models.  We will need to be able interpolate the results of the magnetic field calculations to the fluid flow grid.</a:t>
            </a:r>
          </a:p>
        </p:txBody>
      </p:sp>
    </p:spTree>
    <p:extLst>
      <p:ext uri="{BB962C8B-B14F-4D97-AF65-F5344CB8AC3E}">
        <p14:creationId xmlns:p14="http://schemas.microsoft.com/office/powerpoint/2010/main" val="1702470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9057A2-4018-D282-88C7-80C156E6F12E}"/>
              </a:ext>
            </a:extLst>
          </p:cNvPr>
          <p:cNvSpPr>
            <a:spLocks noGrp="1"/>
          </p:cNvSpPr>
          <p:nvPr>
            <p:ph type="sldNum" sz="quarter" idx="11"/>
          </p:nvPr>
        </p:nvSpPr>
        <p:spPr/>
        <p:txBody>
          <a:bodyPr/>
          <a:lstStyle/>
          <a:p>
            <a:pPr>
              <a:defRPr/>
            </a:pPr>
            <a:fld id="{231CC523-8BC6-4921-807A-66BD262F34AB}" type="slidenum">
              <a:rPr lang="en-US" smtClean="0"/>
              <a:pPr>
                <a:defRPr/>
              </a:pPr>
              <a:t>2</a:t>
            </a:fld>
            <a:endParaRPr lang="en-US"/>
          </a:p>
        </p:txBody>
      </p:sp>
      <p:sp>
        <p:nvSpPr>
          <p:cNvPr id="5" name="Content Placeholder 4">
            <a:extLst>
              <a:ext uri="{FF2B5EF4-FFF2-40B4-BE49-F238E27FC236}">
                <a16:creationId xmlns:a16="http://schemas.microsoft.com/office/drawing/2014/main" id="{0C0DBAA8-ABAD-DCDC-83A3-0B586001F25D}"/>
              </a:ext>
            </a:extLst>
          </p:cNvPr>
          <p:cNvSpPr>
            <a:spLocks noGrp="1"/>
          </p:cNvSpPr>
          <p:nvPr>
            <p:ph sz="quarter" idx="13"/>
          </p:nvPr>
        </p:nvSpPr>
        <p:spPr/>
        <p:txBody>
          <a:bodyPr/>
          <a:lstStyle/>
          <a:p>
            <a:r>
              <a:rPr lang="en-US"/>
              <a:t>The modeling cycle we attempted</a:t>
            </a:r>
          </a:p>
          <a:p>
            <a:r>
              <a:rPr lang="en-US"/>
              <a:t>Scaling analysis</a:t>
            </a:r>
          </a:p>
          <a:p>
            <a:r>
              <a:rPr lang="en-US"/>
              <a:t>The modeling cycle we implemented</a:t>
            </a:r>
          </a:p>
          <a:p>
            <a:r>
              <a:rPr lang="en-US"/>
              <a:t>Mirror Results</a:t>
            </a:r>
          </a:p>
          <a:p>
            <a:endParaRPr lang="en-US"/>
          </a:p>
        </p:txBody>
      </p:sp>
      <p:sp>
        <p:nvSpPr>
          <p:cNvPr id="4" name="Title 3">
            <a:extLst>
              <a:ext uri="{FF2B5EF4-FFF2-40B4-BE49-F238E27FC236}">
                <a16:creationId xmlns:a16="http://schemas.microsoft.com/office/drawing/2014/main" id="{688E31C7-5C40-6EC4-AB14-CF7E5A1FA00B}"/>
              </a:ext>
            </a:extLst>
          </p:cNvPr>
          <p:cNvSpPr>
            <a:spLocks noGrp="1"/>
          </p:cNvSpPr>
          <p:nvPr>
            <p:ph type="ctrTitle"/>
          </p:nvPr>
        </p:nvSpPr>
        <p:spPr/>
        <p:txBody>
          <a:bodyPr/>
          <a:lstStyle/>
          <a:p>
            <a:r>
              <a:rPr lang="en-US">
                <a:latin typeface="Tahoma"/>
                <a:ea typeface="Tahoma"/>
                <a:cs typeface="Tahoma"/>
              </a:rPr>
              <a:t>Phase I Modeling &amp; Simulation</a:t>
            </a:r>
            <a:endParaRPr lang="en-US"/>
          </a:p>
        </p:txBody>
      </p:sp>
    </p:spTree>
    <p:extLst>
      <p:ext uri="{BB962C8B-B14F-4D97-AF65-F5344CB8AC3E}">
        <p14:creationId xmlns:p14="http://schemas.microsoft.com/office/powerpoint/2010/main" val="2738103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67832C-9BFC-D737-8787-33942187D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704" y="3012618"/>
            <a:ext cx="4572000" cy="3429000"/>
          </a:xfrm>
          <a:prstGeom prst="rect">
            <a:avLst/>
          </a:prstGeom>
        </p:spPr>
      </p:pic>
      <p:pic>
        <p:nvPicPr>
          <p:cNvPr id="3" name="Picture 2">
            <a:extLst>
              <a:ext uri="{FF2B5EF4-FFF2-40B4-BE49-F238E27FC236}">
                <a16:creationId xmlns:a16="http://schemas.microsoft.com/office/drawing/2014/main" id="{827664FC-0DB7-C570-B183-8288BEEB66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895" y="2454041"/>
            <a:ext cx="5334000" cy="4000500"/>
          </a:xfrm>
          <a:prstGeom prst="rect">
            <a:avLst/>
          </a:prstGeom>
        </p:spPr>
      </p:pic>
      <p:grpSp>
        <p:nvGrpSpPr>
          <p:cNvPr id="4" name="Group 3">
            <a:extLst>
              <a:ext uri="{FF2B5EF4-FFF2-40B4-BE49-F238E27FC236}">
                <a16:creationId xmlns:a16="http://schemas.microsoft.com/office/drawing/2014/main" id="{88F8BCA4-DD79-AEA3-3FA5-2B7E873302D7}"/>
              </a:ext>
            </a:extLst>
          </p:cNvPr>
          <p:cNvGrpSpPr/>
          <p:nvPr/>
        </p:nvGrpSpPr>
        <p:grpSpPr>
          <a:xfrm>
            <a:off x="522522" y="830026"/>
            <a:ext cx="1997529" cy="1809750"/>
            <a:chOff x="898076" y="4357005"/>
            <a:chExt cx="1997529" cy="1809750"/>
          </a:xfrm>
        </p:grpSpPr>
        <p:sp>
          <p:nvSpPr>
            <p:cNvPr id="6" name="Arc 5">
              <a:extLst>
                <a:ext uri="{FF2B5EF4-FFF2-40B4-BE49-F238E27FC236}">
                  <a16:creationId xmlns:a16="http://schemas.microsoft.com/office/drawing/2014/main" id="{AC943F60-CC36-D6F5-9927-E546E9A1661A}"/>
                </a:ext>
              </a:extLst>
            </p:cNvPr>
            <p:cNvSpPr/>
            <p:nvPr/>
          </p:nvSpPr>
          <p:spPr>
            <a:xfrm>
              <a:off x="1053193" y="4678136"/>
              <a:ext cx="1396093" cy="1420585"/>
            </a:xfrm>
            <a:prstGeom prst="arc">
              <a:avLst/>
            </a:prstGeom>
            <a:ln>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FE035222-E2A7-DB8C-ADA4-7F1CF6041DE0}"/>
                </a:ext>
              </a:extLst>
            </p:cNvPr>
            <p:cNvSpPr/>
            <p:nvPr/>
          </p:nvSpPr>
          <p:spPr>
            <a:xfrm>
              <a:off x="898076" y="4357005"/>
              <a:ext cx="1997529" cy="180975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a:extLst>
                <a:ext uri="{FF2B5EF4-FFF2-40B4-BE49-F238E27FC236}">
                  <a16:creationId xmlns:a16="http://schemas.microsoft.com/office/drawing/2014/main" id="{D3D398BF-3288-BE87-6DCD-C1FA644871F4}"/>
                </a:ext>
              </a:extLst>
            </p:cNvPr>
            <p:cNvSpPr/>
            <p:nvPr/>
          </p:nvSpPr>
          <p:spPr>
            <a:xfrm>
              <a:off x="1123949" y="4874078"/>
              <a:ext cx="1080406" cy="1091292"/>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CA31E3A-BFCF-4E8B-6B02-D75376942FAD}"/>
                </a:ext>
              </a:extLst>
            </p:cNvPr>
            <p:cNvCxnSpPr>
              <a:endCxn id="9" idx="0"/>
            </p:cNvCxnSpPr>
            <p:nvPr/>
          </p:nvCxnSpPr>
          <p:spPr>
            <a:xfrm flipV="1">
              <a:off x="1657350" y="4357005"/>
              <a:ext cx="239490" cy="517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2D62BDC-82F9-30DC-E301-B236E591A78F}"/>
                </a:ext>
              </a:extLst>
            </p:cNvPr>
            <p:cNvCxnSpPr>
              <a:stCxn id="10" idx="2"/>
              <a:endCxn id="9" idx="2"/>
            </p:cNvCxnSpPr>
            <p:nvPr/>
          </p:nvCxnSpPr>
          <p:spPr>
            <a:xfrm flipV="1">
              <a:off x="2204355" y="5261880"/>
              <a:ext cx="691250" cy="157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FA9B48C-58FD-AFA0-9639-9BFC17726F71}"/>
                </a:ext>
              </a:extLst>
            </p:cNvPr>
            <p:cNvCxnSpPr/>
            <p:nvPr/>
          </p:nvCxnSpPr>
          <p:spPr>
            <a:xfrm flipV="1">
              <a:off x="2155371" y="4825092"/>
              <a:ext cx="612324" cy="36739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7497C02A-219A-40F6-C4D6-49A246F231D3}"/>
              </a:ext>
            </a:extLst>
          </p:cNvPr>
          <p:cNvGrpSpPr/>
          <p:nvPr/>
        </p:nvGrpSpPr>
        <p:grpSpPr>
          <a:xfrm rot="263401">
            <a:off x="3763556" y="1568554"/>
            <a:ext cx="2301783" cy="390426"/>
            <a:chOff x="898076" y="4357005"/>
            <a:chExt cx="1997529" cy="1809750"/>
          </a:xfrm>
        </p:grpSpPr>
        <p:sp>
          <p:nvSpPr>
            <p:cNvPr id="15" name="Arc 14">
              <a:extLst>
                <a:ext uri="{FF2B5EF4-FFF2-40B4-BE49-F238E27FC236}">
                  <a16:creationId xmlns:a16="http://schemas.microsoft.com/office/drawing/2014/main" id="{1C2014DB-0B19-A673-D712-BA275F8DAEA4}"/>
                </a:ext>
              </a:extLst>
            </p:cNvPr>
            <p:cNvSpPr/>
            <p:nvPr/>
          </p:nvSpPr>
          <p:spPr>
            <a:xfrm>
              <a:off x="1053193" y="4678136"/>
              <a:ext cx="1396093" cy="1420585"/>
            </a:xfrm>
            <a:prstGeom prst="arc">
              <a:avLst/>
            </a:prstGeom>
            <a:ln>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5D1AC4ED-3FF5-22B8-B5F2-7A9FB818707A}"/>
                </a:ext>
              </a:extLst>
            </p:cNvPr>
            <p:cNvSpPr/>
            <p:nvPr/>
          </p:nvSpPr>
          <p:spPr>
            <a:xfrm>
              <a:off x="898076" y="4357005"/>
              <a:ext cx="1997529" cy="180975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DCF5C7DC-25E8-8328-E616-63D92796B257}"/>
                </a:ext>
              </a:extLst>
            </p:cNvPr>
            <p:cNvSpPr/>
            <p:nvPr/>
          </p:nvSpPr>
          <p:spPr>
            <a:xfrm>
              <a:off x="1123949" y="4874078"/>
              <a:ext cx="1080406" cy="1091292"/>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2A4EDC6-D7E2-5B46-5A7F-7503A2185761}"/>
                </a:ext>
              </a:extLst>
            </p:cNvPr>
            <p:cNvCxnSpPr>
              <a:endCxn id="16" idx="0"/>
            </p:cNvCxnSpPr>
            <p:nvPr/>
          </p:nvCxnSpPr>
          <p:spPr>
            <a:xfrm flipV="1">
              <a:off x="1657350" y="4357005"/>
              <a:ext cx="239490" cy="517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4245092-E17A-C09F-73DE-88184CC0C8B6}"/>
                </a:ext>
              </a:extLst>
            </p:cNvPr>
            <p:cNvCxnSpPr>
              <a:stCxn id="17" idx="2"/>
              <a:endCxn id="16" idx="2"/>
            </p:cNvCxnSpPr>
            <p:nvPr/>
          </p:nvCxnSpPr>
          <p:spPr>
            <a:xfrm flipV="1">
              <a:off x="2204355" y="5261880"/>
              <a:ext cx="691250" cy="157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661A4A-7B0F-C8FE-FD64-9BE8EC16F895}"/>
                </a:ext>
              </a:extLst>
            </p:cNvPr>
            <p:cNvCxnSpPr/>
            <p:nvPr/>
          </p:nvCxnSpPr>
          <p:spPr>
            <a:xfrm flipV="1">
              <a:off x="2155371" y="4825092"/>
              <a:ext cx="612324" cy="36739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sp>
        <p:nvSpPr>
          <p:cNvPr id="21" name="Oval 20">
            <a:extLst>
              <a:ext uri="{FF2B5EF4-FFF2-40B4-BE49-F238E27FC236}">
                <a16:creationId xmlns:a16="http://schemas.microsoft.com/office/drawing/2014/main" id="{CEC3F2D2-32EB-C511-13E8-4397FE79FC8C}"/>
              </a:ext>
            </a:extLst>
          </p:cNvPr>
          <p:cNvSpPr/>
          <p:nvPr/>
        </p:nvSpPr>
        <p:spPr>
          <a:xfrm>
            <a:off x="1288598" y="1315528"/>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7145557-05F9-C84A-D5E1-4AE995C20F49}"/>
              </a:ext>
            </a:extLst>
          </p:cNvPr>
          <p:cNvSpPr/>
          <p:nvPr/>
        </p:nvSpPr>
        <p:spPr>
          <a:xfrm>
            <a:off x="1827638" y="1868797"/>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F4602F9-66C5-A2F4-E252-971F33838670}"/>
              </a:ext>
            </a:extLst>
          </p:cNvPr>
          <p:cNvSpPr/>
          <p:nvPr/>
        </p:nvSpPr>
        <p:spPr>
          <a:xfrm>
            <a:off x="1501552" y="810498"/>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C24C3CE-8F12-E66D-1A5D-6655F0EDC6E4}"/>
              </a:ext>
            </a:extLst>
          </p:cNvPr>
          <p:cNvSpPr/>
          <p:nvPr/>
        </p:nvSpPr>
        <p:spPr>
          <a:xfrm>
            <a:off x="2507318" y="1695711"/>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202F651-BCD4-948D-9043-5B101279FEC5}"/>
              </a:ext>
            </a:extLst>
          </p:cNvPr>
          <p:cNvSpPr/>
          <p:nvPr/>
        </p:nvSpPr>
        <p:spPr>
          <a:xfrm>
            <a:off x="6033906" y="1828791"/>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3DCA9FF-C24C-65FF-A3E8-A7A1E28B61D6}"/>
              </a:ext>
            </a:extLst>
          </p:cNvPr>
          <p:cNvSpPr/>
          <p:nvPr/>
        </p:nvSpPr>
        <p:spPr>
          <a:xfrm>
            <a:off x="4914447" y="1535707"/>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28FFA64-7A2A-3CB3-C9AA-844DA3A2AFB9}"/>
              </a:ext>
            </a:extLst>
          </p:cNvPr>
          <p:cNvSpPr/>
          <p:nvPr/>
        </p:nvSpPr>
        <p:spPr>
          <a:xfrm>
            <a:off x="5264221" y="181857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9226A23-2711-891A-8F5A-EC673B5837C1}"/>
              </a:ext>
            </a:extLst>
          </p:cNvPr>
          <p:cNvSpPr/>
          <p:nvPr/>
        </p:nvSpPr>
        <p:spPr>
          <a:xfrm>
            <a:off x="4641984" y="1650415"/>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F695C470-FBE8-E374-FB86-67FCDC0F52D4}"/>
              </a:ext>
            </a:extLst>
          </p:cNvPr>
          <p:cNvGrpSpPr/>
          <p:nvPr/>
        </p:nvGrpSpPr>
        <p:grpSpPr>
          <a:xfrm rot="263401">
            <a:off x="3777167" y="831050"/>
            <a:ext cx="2301783" cy="390426"/>
            <a:chOff x="898076" y="4357005"/>
            <a:chExt cx="1997529" cy="1809750"/>
          </a:xfrm>
        </p:grpSpPr>
        <p:sp>
          <p:nvSpPr>
            <p:cNvPr id="30" name="Arc 29">
              <a:extLst>
                <a:ext uri="{FF2B5EF4-FFF2-40B4-BE49-F238E27FC236}">
                  <a16:creationId xmlns:a16="http://schemas.microsoft.com/office/drawing/2014/main" id="{CE28D36F-6163-0170-F796-BBFFE674DC39}"/>
                </a:ext>
              </a:extLst>
            </p:cNvPr>
            <p:cNvSpPr/>
            <p:nvPr/>
          </p:nvSpPr>
          <p:spPr>
            <a:xfrm>
              <a:off x="1053193" y="4678136"/>
              <a:ext cx="1396093" cy="1420585"/>
            </a:xfrm>
            <a:prstGeom prst="arc">
              <a:avLst/>
            </a:prstGeom>
            <a:ln>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04A38531-F6C4-6EA9-67E5-D07862D36481}"/>
                </a:ext>
              </a:extLst>
            </p:cNvPr>
            <p:cNvSpPr/>
            <p:nvPr/>
          </p:nvSpPr>
          <p:spPr>
            <a:xfrm>
              <a:off x="898076" y="4357005"/>
              <a:ext cx="1997529" cy="180975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3A8C153B-2044-E7F4-7A8F-2836E884F836}"/>
                </a:ext>
              </a:extLst>
            </p:cNvPr>
            <p:cNvSpPr/>
            <p:nvPr/>
          </p:nvSpPr>
          <p:spPr>
            <a:xfrm>
              <a:off x="1123949" y="4874078"/>
              <a:ext cx="1080406" cy="1091292"/>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4D1ADF96-E0DF-AB23-E511-7D7AC4E4CAD6}"/>
                </a:ext>
              </a:extLst>
            </p:cNvPr>
            <p:cNvCxnSpPr>
              <a:endCxn id="31" idx="0"/>
            </p:cNvCxnSpPr>
            <p:nvPr/>
          </p:nvCxnSpPr>
          <p:spPr>
            <a:xfrm flipV="1">
              <a:off x="1657350" y="4357005"/>
              <a:ext cx="239490" cy="517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5A1A105-CED3-A07D-48F5-22DDC38AC6AD}"/>
                </a:ext>
              </a:extLst>
            </p:cNvPr>
            <p:cNvCxnSpPr>
              <a:stCxn id="32" idx="2"/>
              <a:endCxn id="31" idx="2"/>
            </p:cNvCxnSpPr>
            <p:nvPr/>
          </p:nvCxnSpPr>
          <p:spPr>
            <a:xfrm flipV="1">
              <a:off x="2204355" y="5261880"/>
              <a:ext cx="691250" cy="157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A5FF5A3-86C6-78C9-D49D-E986BC3F166A}"/>
                </a:ext>
              </a:extLst>
            </p:cNvPr>
            <p:cNvCxnSpPr/>
            <p:nvPr/>
          </p:nvCxnSpPr>
          <p:spPr>
            <a:xfrm flipV="1">
              <a:off x="2155371" y="4825092"/>
              <a:ext cx="612324" cy="36739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sp>
        <p:nvSpPr>
          <p:cNvPr id="36" name="Oval 35">
            <a:extLst>
              <a:ext uri="{FF2B5EF4-FFF2-40B4-BE49-F238E27FC236}">
                <a16:creationId xmlns:a16="http://schemas.microsoft.com/office/drawing/2014/main" id="{0F3441B5-EDDA-C608-510B-4C99DB3243F6}"/>
              </a:ext>
            </a:extLst>
          </p:cNvPr>
          <p:cNvSpPr/>
          <p:nvPr/>
        </p:nvSpPr>
        <p:spPr>
          <a:xfrm>
            <a:off x="6047517" y="1091287"/>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720AB4C-8544-943A-4083-0E9DF7856202}"/>
              </a:ext>
            </a:extLst>
          </p:cNvPr>
          <p:cNvSpPr/>
          <p:nvPr/>
        </p:nvSpPr>
        <p:spPr>
          <a:xfrm>
            <a:off x="4928058" y="798203"/>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0B7A139-BEE3-3D02-B9E4-A83A0341574C}"/>
              </a:ext>
            </a:extLst>
          </p:cNvPr>
          <p:cNvSpPr/>
          <p:nvPr/>
        </p:nvSpPr>
        <p:spPr>
          <a:xfrm>
            <a:off x="5277832" y="1081075"/>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B098073-265E-8EFA-57F0-69EE2B88A900}"/>
              </a:ext>
            </a:extLst>
          </p:cNvPr>
          <p:cNvSpPr/>
          <p:nvPr/>
        </p:nvSpPr>
        <p:spPr>
          <a:xfrm>
            <a:off x="4655595" y="912911"/>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id="{2BD69A94-72A4-C983-1CF5-6115B252AFBF}"/>
              </a:ext>
            </a:extLst>
          </p:cNvPr>
          <p:cNvSpPr/>
          <p:nvPr/>
        </p:nvSpPr>
        <p:spPr>
          <a:xfrm>
            <a:off x="2008423" y="1481031"/>
            <a:ext cx="214250" cy="636231"/>
          </a:xfrm>
          <a:prstGeom prst="arc">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5D6888ED-C2CA-9E47-083E-4FFF2613E567}"/>
              </a:ext>
            </a:extLst>
          </p:cNvPr>
          <p:cNvCxnSpPr/>
          <p:nvPr/>
        </p:nvCxnSpPr>
        <p:spPr>
          <a:xfrm flipV="1">
            <a:off x="1641025" y="1308999"/>
            <a:ext cx="232332" cy="172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7FD390C-8C0E-EDD2-B0E8-3E24416F2376}"/>
              </a:ext>
            </a:extLst>
          </p:cNvPr>
          <p:cNvSpPr txBox="1"/>
          <p:nvPr/>
        </p:nvSpPr>
        <p:spPr>
          <a:xfrm>
            <a:off x="1551217" y="1140811"/>
            <a:ext cx="264816" cy="369332"/>
          </a:xfrm>
          <a:prstGeom prst="rect">
            <a:avLst/>
          </a:prstGeom>
          <a:noFill/>
        </p:spPr>
        <p:txBody>
          <a:bodyPr wrap="none" rtlCol="0">
            <a:spAutoFit/>
          </a:bodyPr>
          <a:lstStyle/>
          <a:p>
            <a:r>
              <a:rPr lang="en-US"/>
              <a:t>r</a:t>
            </a:r>
          </a:p>
        </p:txBody>
      </p:sp>
      <p:sp>
        <p:nvSpPr>
          <p:cNvPr id="43" name="TextBox 42">
            <a:extLst>
              <a:ext uri="{FF2B5EF4-FFF2-40B4-BE49-F238E27FC236}">
                <a16:creationId xmlns:a16="http://schemas.microsoft.com/office/drawing/2014/main" id="{0585C797-876E-65F1-F1CD-D09E14872820}"/>
              </a:ext>
            </a:extLst>
          </p:cNvPr>
          <p:cNvSpPr txBox="1"/>
          <p:nvPr/>
        </p:nvSpPr>
        <p:spPr>
          <a:xfrm>
            <a:off x="2141029" y="1439625"/>
            <a:ext cx="308098" cy="369332"/>
          </a:xfrm>
          <a:prstGeom prst="rect">
            <a:avLst/>
          </a:prstGeom>
          <a:noFill/>
        </p:spPr>
        <p:txBody>
          <a:bodyPr wrap="none" rtlCol="0">
            <a:spAutoFit/>
          </a:bodyPr>
          <a:lstStyle/>
          <a:p>
            <a:r>
              <a:rPr lang="el-GR"/>
              <a:t>θ</a:t>
            </a:r>
            <a:endParaRPr lang="en-US"/>
          </a:p>
        </p:txBody>
      </p:sp>
      <p:cxnSp>
        <p:nvCxnSpPr>
          <p:cNvPr id="44" name="Straight Arrow Connector 43">
            <a:extLst>
              <a:ext uri="{FF2B5EF4-FFF2-40B4-BE49-F238E27FC236}">
                <a16:creationId xmlns:a16="http://schemas.microsoft.com/office/drawing/2014/main" id="{04A10FD2-636F-52A8-0E21-9B6A8162BA90}"/>
              </a:ext>
            </a:extLst>
          </p:cNvPr>
          <p:cNvCxnSpPr>
            <a:cxnSpLocks/>
          </p:cNvCxnSpPr>
          <p:nvPr/>
        </p:nvCxnSpPr>
        <p:spPr>
          <a:xfrm flipV="1">
            <a:off x="5587901" y="1271633"/>
            <a:ext cx="11730" cy="486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F85DA07-290E-BA98-26F6-A6BFDD57F91A}"/>
              </a:ext>
            </a:extLst>
          </p:cNvPr>
          <p:cNvCxnSpPr>
            <a:cxnSpLocks/>
          </p:cNvCxnSpPr>
          <p:nvPr/>
        </p:nvCxnSpPr>
        <p:spPr>
          <a:xfrm flipH="1">
            <a:off x="5484843" y="1012498"/>
            <a:ext cx="8156" cy="74771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2902EF3-0D62-27E1-3A64-45E141E684E2}"/>
              </a:ext>
            </a:extLst>
          </p:cNvPr>
          <p:cNvSpPr txBox="1"/>
          <p:nvPr/>
        </p:nvSpPr>
        <p:spPr>
          <a:xfrm>
            <a:off x="5527229" y="1317160"/>
            <a:ext cx="276038" cy="369332"/>
          </a:xfrm>
          <a:prstGeom prst="rect">
            <a:avLst/>
          </a:prstGeom>
          <a:noFill/>
        </p:spPr>
        <p:txBody>
          <a:bodyPr wrap="none" rtlCol="0">
            <a:spAutoFit/>
          </a:bodyPr>
          <a:lstStyle/>
          <a:p>
            <a:r>
              <a:rPr lang="en-US"/>
              <a:t>z</a:t>
            </a:r>
          </a:p>
        </p:txBody>
      </p:sp>
      <p:sp>
        <p:nvSpPr>
          <p:cNvPr id="47" name="TextBox 46">
            <a:extLst>
              <a:ext uri="{FF2B5EF4-FFF2-40B4-BE49-F238E27FC236}">
                <a16:creationId xmlns:a16="http://schemas.microsoft.com/office/drawing/2014/main" id="{8B9ED73B-AFDC-69FB-ED09-1BF150716C4A}"/>
              </a:ext>
            </a:extLst>
          </p:cNvPr>
          <p:cNvSpPr txBox="1"/>
          <p:nvPr/>
        </p:nvSpPr>
        <p:spPr>
          <a:xfrm>
            <a:off x="514355" y="2171696"/>
            <a:ext cx="2481942" cy="523220"/>
          </a:xfrm>
          <a:prstGeom prst="rect">
            <a:avLst/>
          </a:prstGeom>
          <a:noFill/>
        </p:spPr>
        <p:txBody>
          <a:bodyPr wrap="square" rtlCol="0">
            <a:spAutoFit/>
          </a:bodyPr>
          <a:lstStyle/>
          <a:p>
            <a:r>
              <a:rPr lang="en-US" sz="1400"/>
              <a:t>Interpolate first in radial and angular dimensions</a:t>
            </a:r>
          </a:p>
        </p:txBody>
      </p:sp>
      <p:sp>
        <p:nvSpPr>
          <p:cNvPr id="48" name="TextBox 47">
            <a:extLst>
              <a:ext uri="{FF2B5EF4-FFF2-40B4-BE49-F238E27FC236}">
                <a16:creationId xmlns:a16="http://schemas.microsoft.com/office/drawing/2014/main" id="{55724F53-3927-BCB8-C3B3-36A8200F00F4}"/>
              </a:ext>
            </a:extLst>
          </p:cNvPr>
          <p:cNvSpPr txBox="1"/>
          <p:nvPr/>
        </p:nvSpPr>
        <p:spPr>
          <a:xfrm>
            <a:off x="4406001" y="2168973"/>
            <a:ext cx="2117266" cy="307777"/>
          </a:xfrm>
          <a:prstGeom prst="rect">
            <a:avLst/>
          </a:prstGeom>
          <a:noFill/>
        </p:spPr>
        <p:txBody>
          <a:bodyPr wrap="square" rtlCol="0">
            <a:spAutoFit/>
          </a:bodyPr>
          <a:lstStyle/>
          <a:p>
            <a:r>
              <a:rPr lang="en-US" sz="1400"/>
              <a:t>Then in z dimension</a:t>
            </a:r>
          </a:p>
        </p:txBody>
      </p:sp>
      <p:sp>
        <p:nvSpPr>
          <p:cNvPr id="49" name="TextBox 48">
            <a:extLst>
              <a:ext uri="{FF2B5EF4-FFF2-40B4-BE49-F238E27FC236}">
                <a16:creationId xmlns:a16="http://schemas.microsoft.com/office/drawing/2014/main" id="{B4D5A090-B4DD-94BC-DD90-1BA64269F673}"/>
              </a:ext>
            </a:extLst>
          </p:cNvPr>
          <p:cNvSpPr txBox="1"/>
          <p:nvPr/>
        </p:nvSpPr>
        <p:spPr>
          <a:xfrm>
            <a:off x="7794816" y="1114146"/>
            <a:ext cx="2522663" cy="523220"/>
          </a:xfrm>
          <a:prstGeom prst="rect">
            <a:avLst/>
          </a:prstGeom>
          <a:noFill/>
        </p:spPr>
        <p:txBody>
          <a:bodyPr wrap="square" rtlCol="0">
            <a:spAutoFit/>
          </a:bodyPr>
          <a:lstStyle/>
          <a:p>
            <a:r>
              <a:rPr lang="en-US" sz="1400"/>
              <a:t>The plots below are 3D interpolations displayed in 2D</a:t>
            </a:r>
          </a:p>
        </p:txBody>
      </p:sp>
    </p:spTree>
    <p:extLst>
      <p:ext uri="{BB962C8B-B14F-4D97-AF65-F5344CB8AC3E}">
        <p14:creationId xmlns:p14="http://schemas.microsoft.com/office/powerpoint/2010/main" val="657910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01273E-26AC-5A93-BB99-7579601E23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673" y="379599"/>
            <a:ext cx="3657600" cy="2743200"/>
          </a:xfrm>
          <a:prstGeom prst="rect">
            <a:avLst/>
          </a:prstGeom>
        </p:spPr>
      </p:pic>
      <p:pic>
        <p:nvPicPr>
          <p:cNvPr id="7" name="Picture 6">
            <a:extLst>
              <a:ext uri="{FF2B5EF4-FFF2-40B4-BE49-F238E27FC236}">
                <a16:creationId xmlns:a16="http://schemas.microsoft.com/office/drawing/2014/main" id="{64B49E22-A1B3-CFEC-F1F4-225F68ED4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677" y="3561948"/>
            <a:ext cx="3657600" cy="2743200"/>
          </a:xfrm>
          <a:prstGeom prst="rect">
            <a:avLst/>
          </a:prstGeom>
        </p:spPr>
      </p:pic>
      <p:sp>
        <p:nvSpPr>
          <p:cNvPr id="8" name="TextBox 7">
            <a:extLst>
              <a:ext uri="{FF2B5EF4-FFF2-40B4-BE49-F238E27FC236}">
                <a16:creationId xmlns:a16="http://schemas.microsoft.com/office/drawing/2014/main" id="{F8354ECA-FD04-B28E-C297-4344511951E4}"/>
              </a:ext>
            </a:extLst>
          </p:cNvPr>
          <p:cNvSpPr txBox="1"/>
          <p:nvPr/>
        </p:nvSpPr>
        <p:spPr>
          <a:xfrm>
            <a:off x="1972608" y="1029903"/>
            <a:ext cx="1048300" cy="307777"/>
          </a:xfrm>
          <a:prstGeom prst="rect">
            <a:avLst/>
          </a:prstGeom>
          <a:noFill/>
        </p:spPr>
        <p:txBody>
          <a:bodyPr wrap="none" rtlCol="0">
            <a:spAutoFit/>
          </a:bodyPr>
          <a:lstStyle/>
          <a:p>
            <a:r>
              <a:rPr lang="en-US" sz="1400"/>
              <a:t>Near center</a:t>
            </a:r>
          </a:p>
        </p:txBody>
      </p:sp>
      <p:sp>
        <p:nvSpPr>
          <p:cNvPr id="9" name="TextBox 8">
            <a:extLst>
              <a:ext uri="{FF2B5EF4-FFF2-40B4-BE49-F238E27FC236}">
                <a16:creationId xmlns:a16="http://schemas.microsoft.com/office/drawing/2014/main" id="{F9AA2192-4158-4BF2-9381-4D69FC948BAA}"/>
              </a:ext>
            </a:extLst>
          </p:cNvPr>
          <p:cNvSpPr txBox="1"/>
          <p:nvPr/>
        </p:nvSpPr>
        <p:spPr>
          <a:xfrm>
            <a:off x="1890193" y="3999295"/>
            <a:ext cx="936603" cy="307777"/>
          </a:xfrm>
          <a:prstGeom prst="rect">
            <a:avLst/>
          </a:prstGeom>
          <a:noFill/>
        </p:spPr>
        <p:txBody>
          <a:bodyPr wrap="none" rtlCol="0">
            <a:spAutoFit/>
          </a:bodyPr>
          <a:lstStyle/>
          <a:p>
            <a:r>
              <a:rPr lang="en-US" sz="1400"/>
              <a:t>Near edge</a:t>
            </a:r>
          </a:p>
        </p:txBody>
      </p:sp>
      <p:cxnSp>
        <p:nvCxnSpPr>
          <p:cNvPr id="13" name="Straight Arrow Connector 12">
            <a:extLst>
              <a:ext uri="{FF2B5EF4-FFF2-40B4-BE49-F238E27FC236}">
                <a16:creationId xmlns:a16="http://schemas.microsoft.com/office/drawing/2014/main" id="{8E475CA4-39A7-75F6-71FF-A17E8284DB37}"/>
              </a:ext>
            </a:extLst>
          </p:cNvPr>
          <p:cNvCxnSpPr/>
          <p:nvPr/>
        </p:nvCxnSpPr>
        <p:spPr>
          <a:xfrm flipV="1">
            <a:off x="3676851" y="5188017"/>
            <a:ext cx="2107932" cy="269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38ADB1B-6786-00F7-D08F-2454E73F41BB}"/>
              </a:ext>
            </a:extLst>
          </p:cNvPr>
          <p:cNvSpPr/>
          <p:nvPr/>
        </p:nvSpPr>
        <p:spPr>
          <a:xfrm>
            <a:off x="3137836" y="5188018"/>
            <a:ext cx="452387" cy="4042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6" name="TextBox 15">
            <a:extLst>
              <a:ext uri="{FF2B5EF4-FFF2-40B4-BE49-F238E27FC236}">
                <a16:creationId xmlns:a16="http://schemas.microsoft.com/office/drawing/2014/main" id="{7FEA9406-C72E-BAF3-1CF6-8FDEB91F39DC}"/>
              </a:ext>
            </a:extLst>
          </p:cNvPr>
          <p:cNvSpPr txBox="1"/>
          <p:nvPr/>
        </p:nvSpPr>
        <p:spPr>
          <a:xfrm>
            <a:off x="4548365" y="920202"/>
            <a:ext cx="5599841" cy="830997"/>
          </a:xfrm>
          <a:prstGeom prst="rect">
            <a:avLst/>
          </a:prstGeom>
          <a:noFill/>
        </p:spPr>
        <p:txBody>
          <a:bodyPr wrap="square" rtlCol="0">
            <a:spAutoFit/>
          </a:bodyPr>
          <a:lstStyle/>
          <a:p>
            <a:r>
              <a:rPr lang="en-US" sz="1600"/>
              <a:t>The plots on the left are zoomed in from 251 radial positions, 13 angles and 21 z positions.  It takes about 53 seconds to generate the field magnitude on that grid.  Finer grids are more expensive.</a:t>
            </a:r>
          </a:p>
        </p:txBody>
      </p:sp>
      <p:pic>
        <p:nvPicPr>
          <p:cNvPr id="2" name="Picture 1">
            <a:extLst>
              <a:ext uri="{FF2B5EF4-FFF2-40B4-BE49-F238E27FC236}">
                <a16:creationId xmlns:a16="http://schemas.microsoft.com/office/drawing/2014/main" id="{761456AE-7C4F-F31F-2D55-8A79450A97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272" y="2253340"/>
            <a:ext cx="5334000" cy="4000500"/>
          </a:xfrm>
          <a:prstGeom prst="rect">
            <a:avLst/>
          </a:prstGeom>
        </p:spPr>
      </p:pic>
    </p:spTree>
    <p:extLst>
      <p:ext uri="{BB962C8B-B14F-4D97-AF65-F5344CB8AC3E}">
        <p14:creationId xmlns:p14="http://schemas.microsoft.com/office/powerpoint/2010/main" val="4154223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9057A2-4018-D282-88C7-80C156E6F12E}"/>
              </a:ext>
            </a:extLst>
          </p:cNvPr>
          <p:cNvSpPr>
            <a:spLocks noGrp="1"/>
          </p:cNvSpPr>
          <p:nvPr>
            <p:ph type="sldNum" sz="quarter" idx="11"/>
          </p:nvPr>
        </p:nvSpPr>
        <p:spPr/>
        <p:txBody>
          <a:bodyPr/>
          <a:lstStyle/>
          <a:p>
            <a:pPr>
              <a:defRPr/>
            </a:pPr>
            <a:fld id="{231CC523-8BC6-4921-807A-66BD262F34AB}" type="slidenum">
              <a:rPr lang="en-US" smtClean="0"/>
              <a:pPr>
                <a:defRPr/>
              </a:pPr>
              <a:t>3</a:t>
            </a:fld>
            <a:endParaRPr lang="en-US"/>
          </a:p>
        </p:txBody>
      </p:sp>
      <p:sp>
        <p:nvSpPr>
          <p:cNvPr id="5" name="Title 9">
            <a:extLst>
              <a:ext uri="{FF2B5EF4-FFF2-40B4-BE49-F238E27FC236}">
                <a16:creationId xmlns:a16="http://schemas.microsoft.com/office/drawing/2014/main" id="{8D48A467-7526-30A3-AD59-66DE1D98642B}"/>
              </a:ext>
            </a:extLst>
          </p:cNvPr>
          <p:cNvSpPr txBox="1">
            <a:spLocks/>
          </p:cNvSpPr>
          <p:nvPr/>
        </p:nvSpPr>
        <p:spPr bwMode="auto">
          <a:xfrm>
            <a:off x="1634676" y="106576"/>
            <a:ext cx="10515600" cy="69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9144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r>
              <a:rPr lang="en-US"/>
              <a:t>Modeling Flow</a:t>
            </a:r>
          </a:p>
        </p:txBody>
      </p:sp>
      <p:sp>
        <p:nvSpPr>
          <p:cNvPr id="6" name="Arrow: Right 5">
            <a:extLst>
              <a:ext uri="{FF2B5EF4-FFF2-40B4-BE49-F238E27FC236}">
                <a16:creationId xmlns:a16="http://schemas.microsoft.com/office/drawing/2014/main" id="{2B3D17F4-1865-1A2E-25DF-EAB19481731F}"/>
              </a:ext>
            </a:extLst>
          </p:cNvPr>
          <p:cNvSpPr/>
          <p:nvPr/>
        </p:nvSpPr>
        <p:spPr>
          <a:xfrm>
            <a:off x="2630861" y="1906245"/>
            <a:ext cx="598042" cy="322217"/>
          </a:xfrm>
          <a:prstGeom prst="rightArrow">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BBA5426-F184-8A52-BC06-4A0D3250EAEE}"/>
              </a:ext>
            </a:extLst>
          </p:cNvPr>
          <p:cNvGrpSpPr/>
          <p:nvPr/>
        </p:nvGrpSpPr>
        <p:grpSpPr>
          <a:xfrm>
            <a:off x="429078" y="1153758"/>
            <a:ext cx="3003689" cy="1426575"/>
            <a:chOff x="225214" y="1112593"/>
            <a:chExt cx="3003689" cy="1426575"/>
          </a:xfrm>
        </p:grpSpPr>
        <p:sp>
          <p:nvSpPr>
            <p:cNvPr id="8" name="Arc 7">
              <a:extLst>
                <a:ext uri="{FF2B5EF4-FFF2-40B4-BE49-F238E27FC236}">
                  <a16:creationId xmlns:a16="http://schemas.microsoft.com/office/drawing/2014/main" id="{067B1267-6F7E-8896-4668-CECBF20CDAB9}"/>
                </a:ext>
              </a:extLst>
            </p:cNvPr>
            <p:cNvSpPr/>
            <p:nvPr/>
          </p:nvSpPr>
          <p:spPr>
            <a:xfrm>
              <a:off x="714926" y="1531239"/>
              <a:ext cx="943607" cy="730738"/>
            </a:xfrm>
            <a:prstGeom prst="arc">
              <a:avLst>
                <a:gd name="adj1" fmla="val 21416703"/>
                <a:gd name="adj2" fmla="val 537605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4EB59CC6-6608-7577-7BA2-3D3733210386}"/>
                </a:ext>
              </a:extLst>
            </p:cNvPr>
            <p:cNvCxnSpPr>
              <a:cxnSpLocks/>
            </p:cNvCxnSpPr>
            <p:nvPr/>
          </p:nvCxnSpPr>
          <p:spPr>
            <a:xfrm>
              <a:off x="1021097" y="2086639"/>
              <a:ext cx="0" cy="4525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FC18924-450D-0577-22E7-77468401E8B8}"/>
                </a:ext>
              </a:extLst>
            </p:cNvPr>
            <p:cNvSpPr txBox="1"/>
            <p:nvPr/>
          </p:nvSpPr>
          <p:spPr>
            <a:xfrm>
              <a:off x="724379" y="2033839"/>
              <a:ext cx="404214" cy="369332"/>
            </a:xfrm>
            <a:prstGeom prst="rect">
              <a:avLst/>
            </a:prstGeom>
            <a:noFill/>
          </p:spPr>
          <p:txBody>
            <a:bodyPr wrap="square" rtlCol="0">
              <a:spAutoFit/>
            </a:bodyPr>
            <a:lstStyle/>
            <a:p>
              <a:r>
                <a:rPr lang="en-US" i="1">
                  <a:latin typeface="Times New Roman" panose="02020603050405020304" pitchFamily="18" charset="0"/>
                  <a:cs typeface="Times New Roman" panose="02020603050405020304" pitchFamily="18" charset="0"/>
                </a:rPr>
                <a:t>g</a:t>
              </a:r>
            </a:p>
          </p:txBody>
        </p:sp>
        <p:sp>
          <p:nvSpPr>
            <p:cNvPr id="11" name="TextBox 10">
              <a:extLst>
                <a:ext uri="{FF2B5EF4-FFF2-40B4-BE49-F238E27FC236}">
                  <a16:creationId xmlns:a16="http://schemas.microsoft.com/office/drawing/2014/main" id="{4583554D-45E0-386D-D846-1763638FB7EB}"/>
                </a:ext>
              </a:extLst>
            </p:cNvPr>
            <p:cNvSpPr txBox="1"/>
            <p:nvPr/>
          </p:nvSpPr>
          <p:spPr>
            <a:xfrm>
              <a:off x="225214" y="1112593"/>
              <a:ext cx="3003689" cy="646331"/>
            </a:xfrm>
            <a:prstGeom prst="rect">
              <a:avLst/>
            </a:prstGeom>
            <a:noFill/>
          </p:spPr>
          <p:txBody>
            <a:bodyPr wrap="square" rtlCol="0">
              <a:spAutoFit/>
            </a:bodyPr>
            <a:lstStyle/>
            <a:p>
              <a:pPr algn="ctr"/>
              <a:r>
                <a:rPr lang="en-US" b="1">
                  <a:solidFill>
                    <a:schemeClr val="accent5">
                      <a:lumMod val="75000"/>
                    </a:schemeClr>
                  </a:solidFill>
                </a:rPr>
                <a:t>Initial Optical Surface Shape</a:t>
              </a:r>
            </a:p>
            <a:p>
              <a:pPr algn="ctr"/>
              <a:r>
                <a:rPr lang="en-US" b="1">
                  <a:solidFill>
                    <a:schemeClr val="accent5">
                      <a:lumMod val="75000"/>
                    </a:schemeClr>
                  </a:solidFill>
                </a:rPr>
                <a:t>And Loading</a:t>
              </a:r>
            </a:p>
          </p:txBody>
        </p:sp>
      </p:grpSp>
      <p:grpSp>
        <p:nvGrpSpPr>
          <p:cNvPr id="12" name="Group 11">
            <a:extLst>
              <a:ext uri="{FF2B5EF4-FFF2-40B4-BE49-F238E27FC236}">
                <a16:creationId xmlns:a16="http://schemas.microsoft.com/office/drawing/2014/main" id="{BD4A82EE-E682-C830-2917-4B3C6A3981F1}"/>
              </a:ext>
            </a:extLst>
          </p:cNvPr>
          <p:cNvGrpSpPr/>
          <p:nvPr/>
        </p:nvGrpSpPr>
        <p:grpSpPr>
          <a:xfrm>
            <a:off x="8724739" y="3944892"/>
            <a:ext cx="2764804" cy="1545375"/>
            <a:chOff x="8189561" y="1297157"/>
            <a:chExt cx="2764804" cy="1545375"/>
          </a:xfrm>
        </p:grpSpPr>
        <p:pic>
          <p:nvPicPr>
            <p:cNvPr id="13" name="Picture 7">
              <a:extLst>
                <a:ext uri="{FF2B5EF4-FFF2-40B4-BE49-F238E27FC236}">
                  <a16:creationId xmlns:a16="http://schemas.microsoft.com/office/drawing/2014/main" id="{0556119F-81B3-53FE-BDB2-7D1738CB68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4188" y="2046095"/>
              <a:ext cx="1795551" cy="79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F672F83D-C1A0-D444-8C94-19ABA4261645}"/>
                </a:ext>
              </a:extLst>
            </p:cNvPr>
            <p:cNvSpPr txBox="1"/>
            <p:nvPr/>
          </p:nvSpPr>
          <p:spPr>
            <a:xfrm>
              <a:off x="8189561" y="1297157"/>
              <a:ext cx="2764804" cy="646331"/>
            </a:xfrm>
            <a:prstGeom prst="rect">
              <a:avLst/>
            </a:prstGeom>
            <a:noFill/>
          </p:spPr>
          <p:txBody>
            <a:bodyPr wrap="square" rtlCol="0">
              <a:spAutoFit/>
            </a:bodyPr>
            <a:lstStyle/>
            <a:p>
              <a:pPr algn="ctr"/>
              <a:r>
                <a:rPr lang="en-US" b="1">
                  <a:solidFill>
                    <a:schemeClr val="accent5">
                      <a:lumMod val="75000"/>
                    </a:schemeClr>
                  </a:solidFill>
                </a:rPr>
                <a:t>Compute Optical Surface</a:t>
              </a:r>
            </a:p>
            <a:p>
              <a:pPr algn="ctr"/>
              <a:r>
                <a:rPr lang="en-US" b="1">
                  <a:solidFill>
                    <a:schemeClr val="accent5">
                      <a:lumMod val="75000"/>
                    </a:schemeClr>
                  </a:solidFill>
                </a:rPr>
                <a:t>Given Real Currents </a:t>
              </a:r>
            </a:p>
          </p:txBody>
        </p:sp>
      </p:grpSp>
      <p:sp>
        <p:nvSpPr>
          <p:cNvPr id="15" name="TextBox 14">
            <a:extLst>
              <a:ext uri="{FF2B5EF4-FFF2-40B4-BE49-F238E27FC236}">
                <a16:creationId xmlns:a16="http://schemas.microsoft.com/office/drawing/2014/main" id="{E5F5EB48-D7FF-625A-7637-6411F2433137}"/>
              </a:ext>
            </a:extLst>
          </p:cNvPr>
          <p:cNvSpPr txBox="1"/>
          <p:nvPr/>
        </p:nvSpPr>
        <p:spPr>
          <a:xfrm>
            <a:off x="1601487" y="3295852"/>
            <a:ext cx="2860488" cy="1200329"/>
          </a:xfrm>
          <a:prstGeom prst="rect">
            <a:avLst/>
          </a:prstGeom>
          <a:noFill/>
        </p:spPr>
        <p:txBody>
          <a:bodyPr wrap="square" rtlCol="0">
            <a:spAutoFit/>
          </a:bodyPr>
          <a:lstStyle/>
          <a:p>
            <a:pPr algn="ctr"/>
            <a:r>
              <a:rPr lang="en-US" b="1">
                <a:solidFill>
                  <a:schemeClr val="accent5">
                    <a:lumMod val="75000"/>
                  </a:schemeClr>
                </a:solidFill>
              </a:rPr>
              <a:t>Update Surface Shape,</a:t>
            </a:r>
          </a:p>
          <a:p>
            <a:pPr algn="ctr"/>
            <a:r>
              <a:rPr lang="en-US" b="1">
                <a:solidFill>
                  <a:schemeClr val="accent5">
                    <a:lumMod val="75000"/>
                  </a:schemeClr>
                </a:solidFill>
              </a:rPr>
              <a:t>Coil Positions, and Ferrofluid Properties and Restart Modeling Loop</a:t>
            </a:r>
          </a:p>
        </p:txBody>
      </p:sp>
      <p:grpSp>
        <p:nvGrpSpPr>
          <p:cNvPr id="16" name="Group 15">
            <a:extLst>
              <a:ext uri="{FF2B5EF4-FFF2-40B4-BE49-F238E27FC236}">
                <a16:creationId xmlns:a16="http://schemas.microsoft.com/office/drawing/2014/main" id="{7F7DA07B-9E7D-08AB-7DEF-98F9271209DB}"/>
              </a:ext>
            </a:extLst>
          </p:cNvPr>
          <p:cNvGrpSpPr/>
          <p:nvPr/>
        </p:nvGrpSpPr>
        <p:grpSpPr>
          <a:xfrm>
            <a:off x="4493481" y="4264931"/>
            <a:ext cx="3226426" cy="2057316"/>
            <a:chOff x="4282976" y="4264931"/>
            <a:chExt cx="3226426" cy="2057316"/>
          </a:xfrm>
        </p:grpSpPr>
        <p:sp>
          <p:nvSpPr>
            <p:cNvPr id="17" name="TextBox 16">
              <a:extLst>
                <a:ext uri="{FF2B5EF4-FFF2-40B4-BE49-F238E27FC236}">
                  <a16:creationId xmlns:a16="http://schemas.microsoft.com/office/drawing/2014/main" id="{59327CA3-5874-F9F7-13D8-E69C38D2DBFD}"/>
                </a:ext>
              </a:extLst>
            </p:cNvPr>
            <p:cNvSpPr txBox="1"/>
            <p:nvPr/>
          </p:nvSpPr>
          <p:spPr>
            <a:xfrm>
              <a:off x="4282976" y="5675916"/>
              <a:ext cx="3226426" cy="646331"/>
            </a:xfrm>
            <a:prstGeom prst="rect">
              <a:avLst/>
            </a:prstGeom>
            <a:noFill/>
          </p:spPr>
          <p:txBody>
            <a:bodyPr wrap="square" rtlCol="0">
              <a:spAutoFit/>
            </a:bodyPr>
            <a:lstStyle/>
            <a:p>
              <a:pPr algn="ctr"/>
              <a:r>
                <a:rPr lang="en-US" b="1">
                  <a:solidFill>
                    <a:schemeClr val="accent5">
                      <a:lumMod val="75000"/>
                    </a:schemeClr>
                  </a:solidFill>
                </a:rPr>
                <a:t>Estimate Optical Quality And Wavefront Error</a:t>
              </a:r>
            </a:p>
          </p:txBody>
        </p:sp>
        <p:pic>
          <p:nvPicPr>
            <p:cNvPr id="18" name="Picture 5">
              <a:extLst>
                <a:ext uri="{FF2B5EF4-FFF2-40B4-BE49-F238E27FC236}">
                  <a16:creationId xmlns:a16="http://schemas.microsoft.com/office/drawing/2014/main" id="{053029B0-BA2B-6348-F287-4AF8DFB775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009" t="23031" r="2832" b="10552"/>
            <a:stretch/>
          </p:blipFill>
          <p:spPr bwMode="auto">
            <a:xfrm>
              <a:off x="4969737" y="4264931"/>
              <a:ext cx="1852904" cy="13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Arrow: Bent 18">
            <a:extLst>
              <a:ext uri="{FF2B5EF4-FFF2-40B4-BE49-F238E27FC236}">
                <a16:creationId xmlns:a16="http://schemas.microsoft.com/office/drawing/2014/main" id="{CAE53C87-55D3-886E-1D01-266A7BDB82EE}"/>
              </a:ext>
            </a:extLst>
          </p:cNvPr>
          <p:cNvSpPr/>
          <p:nvPr/>
        </p:nvSpPr>
        <p:spPr bwMode="auto">
          <a:xfrm rot="5400000">
            <a:off x="8805722" y="2386877"/>
            <a:ext cx="1749718" cy="1185273"/>
          </a:xfrm>
          <a:prstGeom prst="bentArrow">
            <a:avLst>
              <a:gd name="adj1" fmla="val 18542"/>
              <a:gd name="adj2" fmla="val 16282"/>
              <a:gd name="adj3" fmla="val 27491"/>
              <a:gd name="adj4" fmla="val 43750"/>
            </a:avLst>
          </a:prstGeom>
          <a:solidFill>
            <a:srgbClr val="D0CECE"/>
          </a:solidFill>
          <a:ln w="25400" cap="flat" cmpd="sng" algn="ctr">
            <a:solidFill>
              <a:srgbClr val="63666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rgbClr val="FAFD00"/>
              </a:solidFill>
              <a:effectLst>
                <a:outerShdw blurRad="38100" dist="38100" dir="2700000" algn="tl">
                  <a:srgbClr val="000000">
                    <a:alpha val="43137"/>
                  </a:srgbClr>
                </a:outerShdw>
              </a:effectLst>
              <a:latin typeface="Arial" pitchFamily="-112" charset="0"/>
            </a:endParaRPr>
          </a:p>
        </p:txBody>
      </p:sp>
      <p:sp>
        <p:nvSpPr>
          <p:cNvPr id="20" name="Arrow: Right 19">
            <a:extLst>
              <a:ext uri="{FF2B5EF4-FFF2-40B4-BE49-F238E27FC236}">
                <a16:creationId xmlns:a16="http://schemas.microsoft.com/office/drawing/2014/main" id="{E39BC226-73A1-63D1-5E6C-4BE08629A936}"/>
              </a:ext>
            </a:extLst>
          </p:cNvPr>
          <p:cNvSpPr/>
          <p:nvPr/>
        </p:nvSpPr>
        <p:spPr>
          <a:xfrm rot="10800000">
            <a:off x="7508510" y="4888762"/>
            <a:ext cx="987187" cy="452871"/>
          </a:xfrm>
          <a:prstGeom prst="rightArrow">
            <a:avLst/>
          </a:prstGeom>
          <a:solidFill>
            <a:schemeClr val="bg2">
              <a:lumMod val="9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U-Turn 20">
            <a:extLst>
              <a:ext uri="{FF2B5EF4-FFF2-40B4-BE49-F238E27FC236}">
                <a16:creationId xmlns:a16="http://schemas.microsoft.com/office/drawing/2014/main" id="{2EBA668E-1027-477D-97B4-36F7318877C4}"/>
              </a:ext>
            </a:extLst>
          </p:cNvPr>
          <p:cNvSpPr/>
          <p:nvPr/>
        </p:nvSpPr>
        <p:spPr>
          <a:xfrm rot="16200000">
            <a:off x="1664991" y="2063624"/>
            <a:ext cx="2827883" cy="3518577"/>
          </a:xfrm>
          <a:prstGeom prst="uturnArrow">
            <a:avLst>
              <a:gd name="adj1" fmla="val 8749"/>
              <a:gd name="adj2" fmla="val 10678"/>
              <a:gd name="adj3" fmla="val 10990"/>
              <a:gd name="adj4" fmla="val 43750"/>
              <a:gd name="adj5" fmla="val 57843"/>
            </a:avLst>
          </a:prstGeom>
          <a:solidFill>
            <a:srgbClr val="D0CECE"/>
          </a:solidFill>
          <a:ln w="25400">
            <a:solidFill>
              <a:srgbClr val="636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2" name="Group 21">
            <a:extLst>
              <a:ext uri="{FF2B5EF4-FFF2-40B4-BE49-F238E27FC236}">
                <a16:creationId xmlns:a16="http://schemas.microsoft.com/office/drawing/2014/main" id="{9A5462F5-B01A-83D0-D0E8-4F9AEFF681A2}"/>
              </a:ext>
            </a:extLst>
          </p:cNvPr>
          <p:cNvGrpSpPr/>
          <p:nvPr/>
        </p:nvGrpSpPr>
        <p:grpSpPr>
          <a:xfrm>
            <a:off x="3569568" y="1095319"/>
            <a:ext cx="5805926" cy="2920300"/>
            <a:chOff x="3569568" y="1095319"/>
            <a:chExt cx="5805926" cy="2920300"/>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C301B43-0B90-C648-1CFB-9F2E6881C862}"/>
                    </a:ext>
                  </a:extLst>
                </p:cNvPr>
                <p:cNvSpPr txBox="1"/>
                <p:nvPr/>
              </p:nvSpPr>
              <p:spPr>
                <a:xfrm>
                  <a:off x="3709643" y="2079703"/>
                  <a:ext cx="4786054" cy="714683"/>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rPr>
                          <m:t>𝑩</m:t>
                        </m:r>
                        <m:r>
                          <a:rPr lang="en-US" b="1" i="0" smtClean="0">
                            <a:latin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rPr>
                                  <m:t>0</m:t>
                                </m:r>
                              </m:sub>
                            </m:sSub>
                            <m:f>
                              <m:fPr>
                                <m:ctrlPr>
                                  <a:rPr lang="en-US" i="1" smtClean="0">
                                    <a:latin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𝜇</m:t>
                                    </m:r>
                                  </m:e>
                                  <m:sub>
                                    <m:r>
                                      <a:rPr lang="en-US" b="0" i="1">
                                        <a:latin typeface="Cambria Math" panose="02040503050406030204" pitchFamily="18" charset="0"/>
                                        <a:ea typeface="Cambria Math" panose="02040503050406030204" pitchFamily="18" charset="0"/>
                                      </a:rPr>
                                      <m:t>𝐼</m:t>
                                    </m:r>
                                  </m:sub>
                                </m:sSub>
                              </m:num>
                              <m:den>
                                <m:r>
                                  <a:rPr lang="en-US" b="0" i="1" smtClean="0">
                                    <a:latin typeface="Cambria Math" panose="02040503050406030204" pitchFamily="18" charset="0"/>
                                  </a:rPr>
                                  <m:t>𝐻</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𝐻</m:t>
                                </m:r>
                              </m:den>
                            </m:f>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𝑇</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𝑇</m:t>
                                    </m:r>
                                  </m:e>
                                  <m:sub>
                                    <m:r>
                                      <a:rPr lang="en-US" i="1">
                                        <a:latin typeface="Cambria Math" panose="02040503050406030204" pitchFamily="18" charset="0"/>
                                        <a:ea typeface="Cambria Math" panose="02040503050406030204" pitchFamily="18" charset="0"/>
                                      </a:rPr>
                                      <m:t>0</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𝜒</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0</m:t>
                                        </m:r>
                                      </m:sub>
                                    </m:sSub>
                                  </m:num>
                                  <m:den>
                                    <m:r>
                                      <a:rPr lang="en-US" b="0" i="1" smtClean="0">
                                        <a:latin typeface="Cambria Math" panose="02040503050406030204" pitchFamily="18" charset="0"/>
                                        <a:ea typeface="Cambria Math" panose="02040503050406030204" pitchFamily="18" charset="0"/>
                                      </a:rPr>
                                      <m:t>𝐻</m:t>
                                    </m:r>
                                  </m:den>
                                </m:f>
                              </m:e>
                            </m:d>
                          </m:e>
                        </m:d>
                        <m:r>
                          <a:rPr lang="en-US" b="1" i="1">
                            <a:latin typeface="Cambria Math" panose="02040503050406030204" pitchFamily="18" charset="0"/>
                          </a:rPr>
                          <m:t>𝑯</m:t>
                        </m:r>
                      </m:oMath>
                    </m:oMathPara>
                  </a14:m>
                  <a:endParaRPr lang="en-US" b="1"/>
                </a:p>
              </p:txBody>
            </p:sp>
          </mc:Choice>
          <mc:Fallback xmlns="">
            <p:sp>
              <p:nvSpPr>
                <p:cNvPr id="23" name="TextBox 22">
                  <a:extLst>
                    <a:ext uri="{FF2B5EF4-FFF2-40B4-BE49-F238E27FC236}">
                      <a16:creationId xmlns:a16="http://schemas.microsoft.com/office/drawing/2014/main" id="{FC301B43-0B90-C648-1CFB-9F2E6881C862}"/>
                    </a:ext>
                  </a:extLst>
                </p:cNvPr>
                <p:cNvSpPr txBox="1">
                  <a:spLocks noRot="1" noChangeAspect="1" noMove="1" noResize="1" noEditPoints="1" noAdjustHandles="1" noChangeArrowheads="1" noChangeShapeType="1" noTextEdit="1"/>
                </p:cNvSpPr>
                <p:nvPr/>
              </p:nvSpPr>
              <p:spPr>
                <a:xfrm>
                  <a:off x="3709643" y="2079703"/>
                  <a:ext cx="4786054" cy="714683"/>
                </a:xfrm>
                <a:prstGeom prst="rect">
                  <a:avLst/>
                </a:prstGeom>
                <a:blipFill>
                  <a:blip r:embed="rId4"/>
                  <a:stretch>
                    <a:fillRect/>
                  </a:stretch>
                </a:blipFill>
              </p:spPr>
              <p:txBody>
                <a:bodyPr/>
                <a:lstStyle/>
                <a:p>
                  <a:r>
                    <a:rPr lang="en-US">
                      <a:noFill/>
                    </a:rPr>
                    <a:t> </a:t>
                  </a:r>
                </a:p>
              </p:txBody>
            </p:sp>
          </mc:Fallback>
        </mc:AlternateContent>
        <p:pic>
          <p:nvPicPr>
            <p:cNvPr id="24" name="Picture 8">
              <a:extLst>
                <a:ext uri="{FF2B5EF4-FFF2-40B4-BE49-F238E27FC236}">
                  <a16:creationId xmlns:a16="http://schemas.microsoft.com/office/drawing/2014/main" id="{86DBD365-E045-CD7A-00BE-1F15F17B20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7338" y="3363130"/>
              <a:ext cx="2330664" cy="652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a:extLst>
                <a:ext uri="{FF2B5EF4-FFF2-40B4-BE49-F238E27FC236}">
                  <a16:creationId xmlns:a16="http://schemas.microsoft.com/office/drawing/2014/main" id="{6DC2E8BD-6E22-85E4-A6DC-B8DA91BD824F}"/>
                </a:ext>
              </a:extLst>
            </p:cNvPr>
            <p:cNvSpPr txBox="1"/>
            <p:nvPr/>
          </p:nvSpPr>
          <p:spPr>
            <a:xfrm>
              <a:off x="5945959" y="3070536"/>
              <a:ext cx="300082" cy="369332"/>
            </a:xfrm>
            <a:prstGeom prst="rect">
              <a:avLst/>
            </a:prstGeom>
            <a:noFill/>
          </p:spPr>
          <p:txBody>
            <a:bodyPr wrap="none" rtlCol="0">
              <a:spAutoFit/>
            </a:bodyPr>
            <a:lstStyle/>
            <a:p>
              <a:r>
                <a:rPr lang="en-US"/>
                <a:t>+</a:t>
              </a:r>
            </a:p>
          </p:txBody>
        </p:sp>
        <p:sp>
          <p:nvSpPr>
            <p:cNvPr id="26" name="TextBox 25">
              <a:extLst>
                <a:ext uri="{FF2B5EF4-FFF2-40B4-BE49-F238E27FC236}">
                  <a16:creationId xmlns:a16="http://schemas.microsoft.com/office/drawing/2014/main" id="{164C545E-0D5F-8E5F-39B7-793D730BABB2}"/>
                </a:ext>
              </a:extLst>
            </p:cNvPr>
            <p:cNvSpPr txBox="1"/>
            <p:nvPr/>
          </p:nvSpPr>
          <p:spPr>
            <a:xfrm>
              <a:off x="3569568" y="1095319"/>
              <a:ext cx="5805926" cy="646331"/>
            </a:xfrm>
            <a:prstGeom prst="rect">
              <a:avLst/>
            </a:prstGeom>
            <a:noFill/>
          </p:spPr>
          <p:txBody>
            <a:bodyPr wrap="square" rtlCol="0">
              <a:spAutoFit/>
            </a:bodyPr>
            <a:lstStyle/>
            <a:p>
              <a:pPr algn="ctr"/>
              <a:r>
                <a:rPr lang="en-US" b="1">
                  <a:solidFill>
                    <a:schemeClr val="accent5">
                      <a:lumMod val="75000"/>
                    </a:schemeClr>
                  </a:solidFill>
                </a:rPr>
                <a:t>Compute B Field Given:</a:t>
              </a:r>
            </a:p>
            <a:p>
              <a:pPr algn="ctr"/>
              <a:r>
                <a:rPr lang="en-US" b="1">
                  <a:solidFill>
                    <a:schemeClr val="accent5">
                      <a:lumMod val="75000"/>
                    </a:schemeClr>
                  </a:solidFill>
                </a:rPr>
                <a:t>Structural Geometry, Fluid Properties &amp; Coils Layout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6D2913E-3E1E-C70B-73FC-33B13BC871C5}"/>
                    </a:ext>
                  </a:extLst>
                </p:cNvPr>
                <p:cNvSpPr txBox="1"/>
                <p:nvPr/>
              </p:nvSpPr>
              <p:spPr>
                <a:xfrm>
                  <a:off x="3572843" y="1745083"/>
                  <a:ext cx="5059655" cy="562975"/>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m:t>
                        </m:r>
                        <m:r>
                          <m:rPr>
                            <m:sty m:val="p"/>
                          </m:rP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𝑇</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0</m:t>
                                    </m:r>
                                  </m:sub>
                                </m:sSub>
                              </m:num>
                              <m:den>
                                <m:r>
                                  <a:rPr lang="en-US" b="0" i="1" smtClean="0">
                                    <a:latin typeface="Cambria Math" panose="02040503050406030204" pitchFamily="18" charset="0"/>
                                    <a:ea typeface="Cambria Math" panose="02040503050406030204" pitchFamily="18" charset="0"/>
                                  </a:rPr>
                                  <m:t>2</m:t>
                                </m:r>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𝐻</m:t>
                                </m:r>
                              </m:e>
                              <m:sup>
                                <m:r>
                                  <a:rPr lang="en-US" b="0" i="1" smtClean="0">
                                    <a:latin typeface="Cambria Math" panose="02040503050406030204" pitchFamily="18" charset="0"/>
                                    <a:ea typeface="Cambria Math" panose="02040503050406030204" pitchFamily="18" charset="0"/>
                                  </a:rPr>
                                  <m:t>2</m:t>
                                </m:r>
                              </m:sup>
                            </m:sSup>
                          </m:e>
                        </m:d>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rPr>
                              <m:t>0</m:t>
                            </m:r>
                          </m:sub>
                        </m:sSub>
                        <m:r>
                          <a:rPr lang="en-US" b="1" i="1" smtClean="0">
                            <a:latin typeface="Cambria Math" panose="02040503050406030204" pitchFamily="18" charset="0"/>
                          </a:rPr>
                          <m:t>𝒈</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r>
                          <m:rPr>
                            <m:sty m:val="p"/>
                          </m:rP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𝑯</m:t>
                        </m:r>
                        <m:r>
                          <a:rPr lang="en-US" i="1" smtClean="0">
                            <a:latin typeface="Cambria Math" panose="02040503050406030204" pitchFamily="18" charset="0"/>
                            <a:ea typeface="Cambria Math" panose="02040503050406030204" pitchFamily="18" charset="0"/>
                          </a:rPr>
                          <m:t>∙</m:t>
                        </m:r>
                        <m:r>
                          <m:rPr>
                            <m:sty m:val="p"/>
                          </m:rP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𝑩</m:t>
                        </m:r>
                      </m:oMath>
                    </m:oMathPara>
                  </a14:m>
                  <a:endParaRPr lang="en-US"/>
                </a:p>
              </p:txBody>
            </p:sp>
          </mc:Choice>
          <mc:Fallback xmlns="">
            <p:sp>
              <p:nvSpPr>
                <p:cNvPr id="27" name="TextBox 26">
                  <a:extLst>
                    <a:ext uri="{FF2B5EF4-FFF2-40B4-BE49-F238E27FC236}">
                      <a16:creationId xmlns:a16="http://schemas.microsoft.com/office/drawing/2014/main" id="{16D2913E-3E1E-C70B-73FC-33B13BC871C5}"/>
                    </a:ext>
                  </a:extLst>
                </p:cNvPr>
                <p:cNvSpPr txBox="1">
                  <a:spLocks noRot="1" noChangeAspect="1" noMove="1" noResize="1" noEditPoints="1" noAdjustHandles="1" noChangeArrowheads="1" noChangeShapeType="1" noTextEdit="1"/>
                </p:cNvSpPr>
                <p:nvPr/>
              </p:nvSpPr>
              <p:spPr>
                <a:xfrm>
                  <a:off x="3572843" y="1745083"/>
                  <a:ext cx="5059655" cy="5629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C028FC3-D0D7-5CAB-898B-476DC7DEF144}"/>
                    </a:ext>
                  </a:extLst>
                </p:cNvPr>
                <p:cNvSpPr txBox="1"/>
                <p:nvPr/>
              </p:nvSpPr>
              <p:spPr>
                <a:xfrm>
                  <a:off x="5009452" y="2701517"/>
                  <a:ext cx="2173095"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𝜅</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e>
                            </m:d>
                            <m:r>
                              <m:rPr>
                                <m:sty m:val="p"/>
                              </m:rP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d>
                      </m:oMath>
                    </m:oMathPara>
                  </a14:m>
                  <a:endParaRPr lang="en-US"/>
                </a:p>
              </p:txBody>
            </p:sp>
          </mc:Choice>
          <mc:Fallback xmlns="">
            <p:sp>
              <p:nvSpPr>
                <p:cNvPr id="28" name="TextBox 27">
                  <a:extLst>
                    <a:ext uri="{FF2B5EF4-FFF2-40B4-BE49-F238E27FC236}">
                      <a16:creationId xmlns:a16="http://schemas.microsoft.com/office/drawing/2014/main" id="{BC028FC3-D0D7-5CAB-898B-476DC7DEF144}"/>
                    </a:ext>
                  </a:extLst>
                </p:cNvPr>
                <p:cNvSpPr txBox="1">
                  <a:spLocks noRot="1" noChangeAspect="1" noMove="1" noResize="1" noEditPoints="1" noAdjustHandles="1" noChangeArrowheads="1" noChangeShapeType="1" noTextEdit="1"/>
                </p:cNvSpPr>
                <p:nvPr/>
              </p:nvSpPr>
              <p:spPr>
                <a:xfrm>
                  <a:off x="5009452" y="2701517"/>
                  <a:ext cx="2173095" cy="369332"/>
                </a:xfrm>
                <a:prstGeom prst="rect">
                  <a:avLst/>
                </a:prstGeom>
                <a:blipFill>
                  <a:blip r:embed="rId7"/>
                  <a:stretch>
                    <a:fillRect/>
                  </a:stretch>
                </a:blipFill>
              </p:spPr>
              <p:txBody>
                <a:bodyPr/>
                <a:lstStyle/>
                <a:p>
                  <a:r>
                    <a:rPr lang="en-US">
                      <a:noFill/>
                    </a:rPr>
                    <a:t> </a:t>
                  </a:r>
                </a:p>
              </p:txBody>
            </p:sp>
          </mc:Fallback>
        </mc:AlternateContent>
      </p:grpSp>
      <p:sp>
        <p:nvSpPr>
          <p:cNvPr id="4" name="TextBox 3">
            <a:extLst>
              <a:ext uri="{FF2B5EF4-FFF2-40B4-BE49-F238E27FC236}">
                <a16:creationId xmlns:a16="http://schemas.microsoft.com/office/drawing/2014/main" id="{6F017349-4587-5A21-7659-7B33C8024319}"/>
              </a:ext>
            </a:extLst>
          </p:cNvPr>
          <p:cNvSpPr txBox="1"/>
          <p:nvPr/>
        </p:nvSpPr>
        <p:spPr>
          <a:xfrm>
            <a:off x="8594814" y="2715474"/>
            <a:ext cx="3324628" cy="738664"/>
          </a:xfrm>
          <a:prstGeom prst="rect">
            <a:avLst/>
          </a:prstGeom>
          <a:solidFill>
            <a:srgbClr val="FFFF00"/>
          </a:solidFill>
        </p:spPr>
        <p:txBody>
          <a:bodyPr wrap="none" rtlCol="0">
            <a:spAutoFit/>
          </a:bodyPr>
          <a:lstStyle/>
          <a:p>
            <a:r>
              <a:rPr lang="en-US" sz="1400"/>
              <a:t>Initial Tools:</a:t>
            </a:r>
          </a:p>
          <a:p>
            <a:r>
              <a:rPr lang="en-US" sz="1400"/>
              <a:t>ANSYS Maxwell for B-Field Optimization</a:t>
            </a:r>
          </a:p>
          <a:p>
            <a:r>
              <a:rPr lang="en-US" sz="1400"/>
              <a:t>ANSYS Fluent for fluid dynamics</a:t>
            </a:r>
          </a:p>
        </p:txBody>
      </p:sp>
      <p:sp>
        <p:nvSpPr>
          <p:cNvPr id="29" name="TextBox 28">
            <a:extLst>
              <a:ext uri="{FF2B5EF4-FFF2-40B4-BE49-F238E27FC236}">
                <a16:creationId xmlns:a16="http://schemas.microsoft.com/office/drawing/2014/main" id="{9060486D-D079-EBAA-38E5-9D636673B698}"/>
              </a:ext>
            </a:extLst>
          </p:cNvPr>
          <p:cNvSpPr txBox="1"/>
          <p:nvPr/>
        </p:nvSpPr>
        <p:spPr>
          <a:xfrm>
            <a:off x="2027719" y="5345580"/>
            <a:ext cx="2434256" cy="523220"/>
          </a:xfrm>
          <a:prstGeom prst="rect">
            <a:avLst/>
          </a:prstGeom>
          <a:solidFill>
            <a:srgbClr val="FFFF00"/>
          </a:solidFill>
        </p:spPr>
        <p:txBody>
          <a:bodyPr wrap="none" rtlCol="0">
            <a:spAutoFit/>
          </a:bodyPr>
          <a:lstStyle/>
          <a:p>
            <a:r>
              <a:rPr lang="en-US" sz="1400"/>
              <a:t>Initial Tools:</a:t>
            </a:r>
          </a:p>
          <a:p>
            <a:r>
              <a:rPr lang="en-US" sz="1400"/>
              <a:t>ZEMAX for optical properties</a:t>
            </a:r>
          </a:p>
        </p:txBody>
      </p:sp>
      <p:grpSp>
        <p:nvGrpSpPr>
          <p:cNvPr id="30" name="Group 29">
            <a:extLst>
              <a:ext uri="{FF2B5EF4-FFF2-40B4-BE49-F238E27FC236}">
                <a16:creationId xmlns:a16="http://schemas.microsoft.com/office/drawing/2014/main" id="{C68F7DA3-24B0-6A2E-3002-A4999CF2C3DB}"/>
              </a:ext>
            </a:extLst>
          </p:cNvPr>
          <p:cNvGrpSpPr/>
          <p:nvPr/>
        </p:nvGrpSpPr>
        <p:grpSpPr>
          <a:xfrm>
            <a:off x="9209366" y="982611"/>
            <a:ext cx="2877607" cy="1007688"/>
            <a:chOff x="9181716" y="1004212"/>
            <a:chExt cx="2877607" cy="1007688"/>
          </a:xfrm>
        </p:grpSpPr>
        <p:sp>
          <p:nvSpPr>
            <p:cNvPr id="31" name="Rectangle 30">
              <a:extLst>
                <a:ext uri="{FF2B5EF4-FFF2-40B4-BE49-F238E27FC236}">
                  <a16:creationId xmlns:a16="http://schemas.microsoft.com/office/drawing/2014/main" id="{9964352C-84E1-99C5-793E-7E01E3A4C3DE}"/>
                </a:ext>
              </a:extLst>
            </p:cNvPr>
            <p:cNvSpPr/>
            <p:nvPr/>
          </p:nvSpPr>
          <p:spPr>
            <a:xfrm>
              <a:off x="9181716" y="1004212"/>
              <a:ext cx="2877607" cy="10076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2" name="Picture 31">
              <a:extLst>
                <a:ext uri="{FF2B5EF4-FFF2-40B4-BE49-F238E27FC236}">
                  <a16:creationId xmlns:a16="http://schemas.microsoft.com/office/drawing/2014/main" id="{08F3D308-7749-69BC-0EE3-49A6CEA71BEC}"/>
                </a:ext>
              </a:extLst>
            </p:cNvPr>
            <p:cNvPicPr>
              <a:picLocks noChangeAspect="1"/>
            </p:cNvPicPr>
            <p:nvPr/>
          </p:nvPicPr>
          <p:blipFill rotWithShape="1">
            <a:blip r:embed="rId8"/>
            <a:srcRect l="17699" t="62415" r="65310" b="32174"/>
            <a:stretch/>
          </p:blipFill>
          <p:spPr>
            <a:xfrm>
              <a:off x="10017546" y="1267691"/>
              <a:ext cx="1205948" cy="371061"/>
            </a:xfrm>
            <a:prstGeom prst="rect">
              <a:avLst/>
            </a:prstGeom>
          </p:spPr>
        </p:pic>
        <p:pic>
          <p:nvPicPr>
            <p:cNvPr id="33" name="Picture 32">
              <a:extLst>
                <a:ext uri="{FF2B5EF4-FFF2-40B4-BE49-F238E27FC236}">
                  <a16:creationId xmlns:a16="http://schemas.microsoft.com/office/drawing/2014/main" id="{3A150529-7F55-585B-AFE8-8AE998CC4BC4}"/>
                </a:ext>
              </a:extLst>
            </p:cNvPr>
            <p:cNvPicPr>
              <a:picLocks noChangeAspect="1"/>
            </p:cNvPicPr>
            <p:nvPr/>
          </p:nvPicPr>
          <p:blipFill rotWithShape="1">
            <a:blip r:embed="rId8"/>
            <a:srcRect l="18164" t="76539" r="57436" b="18050"/>
            <a:stretch/>
          </p:blipFill>
          <p:spPr>
            <a:xfrm>
              <a:off x="9754611" y="1567812"/>
              <a:ext cx="1731818" cy="371062"/>
            </a:xfrm>
            <a:prstGeom prst="rect">
              <a:avLst/>
            </a:prstGeom>
          </p:spPr>
        </p:pic>
        <p:sp>
          <p:nvSpPr>
            <p:cNvPr id="34" name="TextBox 33">
              <a:extLst>
                <a:ext uri="{FF2B5EF4-FFF2-40B4-BE49-F238E27FC236}">
                  <a16:creationId xmlns:a16="http://schemas.microsoft.com/office/drawing/2014/main" id="{5D16F5D7-8798-56E1-4EDF-00305B59427E}"/>
                </a:ext>
              </a:extLst>
            </p:cNvPr>
            <p:cNvSpPr txBox="1"/>
            <p:nvPr/>
          </p:nvSpPr>
          <p:spPr>
            <a:xfrm flipH="1">
              <a:off x="9181716" y="1004212"/>
              <a:ext cx="2877607" cy="369332"/>
            </a:xfrm>
            <a:prstGeom prst="rect">
              <a:avLst/>
            </a:prstGeom>
            <a:noFill/>
          </p:spPr>
          <p:txBody>
            <a:bodyPr wrap="square" rtlCol="0">
              <a:spAutoFit/>
            </a:bodyPr>
            <a:lstStyle/>
            <a:p>
              <a:r>
                <a:rPr lang="en-US"/>
                <a:t>Lower Boundary Condition</a:t>
              </a:r>
            </a:p>
          </p:txBody>
        </p:sp>
      </p:grpSp>
    </p:spTree>
    <p:extLst>
      <p:ext uri="{BB962C8B-B14F-4D97-AF65-F5344CB8AC3E}">
        <p14:creationId xmlns:p14="http://schemas.microsoft.com/office/powerpoint/2010/main" val="173768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5B6DEC-4A56-3187-2D75-B9361EAC55C7}"/>
              </a:ext>
            </a:extLst>
          </p:cNvPr>
          <p:cNvSpPr>
            <a:spLocks noGrp="1"/>
          </p:cNvSpPr>
          <p:nvPr>
            <p:ph type="sldNum" sz="quarter" idx="11"/>
          </p:nvPr>
        </p:nvSpPr>
        <p:spPr/>
        <p:txBody>
          <a:bodyPr/>
          <a:lstStyle/>
          <a:p>
            <a:pPr>
              <a:defRPr/>
            </a:pPr>
            <a:fld id="{231CC523-8BC6-4921-807A-66BD262F34AB}" type="slidenum">
              <a:rPr lang="en-US" smtClean="0"/>
              <a:pPr>
                <a:defRPr/>
              </a:pPr>
              <a:t>4</a:t>
            </a:fld>
            <a:endParaRPr lang="en-US"/>
          </a:p>
        </p:txBody>
      </p:sp>
      <p:sp>
        <p:nvSpPr>
          <p:cNvPr id="4" name="Title 3">
            <a:extLst>
              <a:ext uri="{FF2B5EF4-FFF2-40B4-BE49-F238E27FC236}">
                <a16:creationId xmlns:a16="http://schemas.microsoft.com/office/drawing/2014/main" id="{ACB94357-F769-E127-3416-2B7A66C7ED6F}"/>
              </a:ext>
            </a:extLst>
          </p:cNvPr>
          <p:cNvSpPr>
            <a:spLocks noGrp="1"/>
          </p:cNvSpPr>
          <p:nvPr>
            <p:ph type="ctrTitle"/>
          </p:nvPr>
        </p:nvSpPr>
        <p:spPr/>
        <p:txBody>
          <a:bodyPr/>
          <a:lstStyle/>
          <a:p>
            <a:r>
              <a:rPr lang="en-US"/>
              <a:t>Mirror Dimensional Scales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F0C5E9C-9D45-0C79-339E-A3C34E26E400}"/>
                  </a:ext>
                </a:extLst>
              </p:cNvPr>
              <p:cNvSpPr txBox="1"/>
              <p:nvPr/>
            </p:nvSpPr>
            <p:spPr>
              <a:xfrm>
                <a:off x="6096000" y="1841382"/>
                <a:ext cx="5455340" cy="122225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Three length scales in vertical direction: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Film thickness, ~ 1 mm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sub>
                    </m:sSub>
                  </m:oMath>
                </a14:m>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Bowl depth, ~ 3 mm for focal length of 5 m (</a:t>
                </a:r>
                <a:r>
                  <a:rPr kumimoji="0" lang="en-US" sz="1800" b="0" i="0" u="none" strike="noStrike" kern="1200" cap="none" spc="0" normalizeH="0" baseline="0" noProof="0" err="1">
                    <a:ln>
                      <a:noFill/>
                    </a:ln>
                    <a:solidFill>
                      <a:prstClr val="black"/>
                    </a:solidFill>
                    <a:effectLst/>
                    <a:uLnTx/>
                    <a:uFillTx/>
                    <a:latin typeface="Arial" panose="020B0604020202020204"/>
                    <a:ea typeface="+mn-ea"/>
                    <a:cs typeface="+mn-cs"/>
                  </a:rPr>
                  <a:t>f#</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Arial" panose="020B0604020202020204"/>
                  </a:rPr>
                  <a:t>- Surface variation, ~ 20-50 nm (10</a:t>
                </a:r>
                <a:r>
                  <a:rPr lang="en-US" baseline="30000">
                    <a:solidFill>
                      <a:prstClr val="black"/>
                    </a:solidFill>
                    <a:latin typeface="Arial" panose="020B0604020202020204"/>
                  </a:rPr>
                  <a:t>th</a:t>
                </a:r>
                <a:r>
                  <a:rPr lang="en-US">
                    <a:solidFill>
                      <a:prstClr val="black"/>
                    </a:solidFill>
                    <a:latin typeface="Arial" panose="020B0604020202020204"/>
                  </a:rPr>
                  <a:t> wave-class)</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mc:Choice>
        <mc:Fallback xmlns="">
          <p:sp>
            <p:nvSpPr>
              <p:cNvPr id="13" name="TextBox 12">
                <a:extLst>
                  <a:ext uri="{FF2B5EF4-FFF2-40B4-BE49-F238E27FC236}">
                    <a16:creationId xmlns:a16="http://schemas.microsoft.com/office/drawing/2014/main" id="{8F0C5E9C-9D45-0C79-339E-A3C34E26E400}"/>
                  </a:ext>
                </a:extLst>
              </p:cNvPr>
              <p:cNvSpPr txBox="1">
                <a:spLocks noRot="1" noChangeAspect="1" noMove="1" noResize="1" noEditPoints="1" noAdjustHandles="1" noChangeArrowheads="1" noChangeShapeType="1" noTextEdit="1"/>
              </p:cNvSpPr>
              <p:nvPr/>
            </p:nvSpPr>
            <p:spPr>
              <a:xfrm>
                <a:off x="6096000" y="1841382"/>
                <a:ext cx="5455340" cy="1222258"/>
              </a:xfrm>
              <a:prstGeom prst="rect">
                <a:avLst/>
              </a:prstGeom>
              <a:blipFill>
                <a:blip r:embed="rId2"/>
                <a:stretch>
                  <a:fillRect l="-894" t="-2488" r="-112" b="-69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9CA5263-86DD-0C0D-BCF0-6672473C674E}"/>
                  </a:ext>
                </a:extLst>
              </p:cNvPr>
              <p:cNvSpPr txBox="1"/>
              <p:nvPr/>
            </p:nvSpPr>
            <p:spPr>
              <a:xfrm>
                <a:off x="6096000" y="1068576"/>
                <a:ext cx="5217710"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One length scales in horizontal direction: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Mirror diameter/radius</a:t>
                </a:r>
                <a:r>
                  <a:rPr lang="en-US">
                    <a:solidFill>
                      <a:prstClr val="black"/>
                    </a:solidFill>
                    <a:latin typeface="Arial" panose="020B0604020202020204"/>
                  </a:rPr>
                  <a:t>;</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radius</a:t>
                </a:r>
                <a:r>
                  <a:rPr kumimoji="0" lang="en-US" sz="1800" b="0" i="0" u="none" strike="noStrike" kern="1200" cap="none" spc="0" normalizeH="0" noProof="0">
                    <a:ln>
                      <a:noFill/>
                    </a:ln>
                    <a:solidFill>
                      <a:prstClr val="black"/>
                    </a:solidFill>
                    <a:effectLst/>
                    <a:uLnTx/>
                    <a:uFillTx/>
                    <a:latin typeface="Arial" panose="020B0604020202020204"/>
                    <a:ea typeface="+mn-ea"/>
                    <a:cs typeface="+mn-cs"/>
                  </a:rPr>
                  <a:t> </a:t>
                </a: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250 mm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sub>
                    </m:sSub>
                  </m:oMath>
                </a14:m>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mc:Choice>
        <mc:Fallback xmlns="">
          <p:sp>
            <p:nvSpPr>
              <p:cNvPr id="14" name="TextBox 13">
                <a:extLst>
                  <a:ext uri="{FF2B5EF4-FFF2-40B4-BE49-F238E27FC236}">
                    <a16:creationId xmlns:a16="http://schemas.microsoft.com/office/drawing/2014/main" id="{79CA5263-86DD-0C0D-BCF0-6672473C674E}"/>
                  </a:ext>
                </a:extLst>
              </p:cNvPr>
              <p:cNvSpPr txBox="1">
                <a:spLocks noRot="1" noChangeAspect="1" noMove="1" noResize="1" noEditPoints="1" noAdjustHandles="1" noChangeArrowheads="1" noChangeShapeType="1" noTextEdit="1"/>
              </p:cNvSpPr>
              <p:nvPr/>
            </p:nvSpPr>
            <p:spPr>
              <a:xfrm>
                <a:off x="6096000" y="1068576"/>
                <a:ext cx="5217710" cy="923330"/>
              </a:xfrm>
              <a:prstGeom prst="rect">
                <a:avLst/>
              </a:prstGeom>
              <a:blipFill>
                <a:blip r:embed="rId3"/>
                <a:stretch>
                  <a:fillRect l="-935" t="-32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604919-BE57-BF52-F6F9-73BF39B93BEC}"/>
                  </a:ext>
                </a:extLst>
              </p:cNvPr>
              <p:cNvSpPr txBox="1"/>
              <p:nvPr/>
            </p:nvSpPr>
            <p:spPr>
              <a:xfrm>
                <a:off x="6063424" y="3160118"/>
                <a:ext cx="5895965" cy="16817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Velocity scale is free-fall scale: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a:t>
                </a:r>
                <a14:m>
                  <m:oMath xmlns:m="http://schemas.openxmlformats.org/officeDocument/2006/math">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𝑔h</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=2×10×0.003~0.06 </m:t>
                    </m:r>
                    <m:f>
                      <m:fPr>
                        <m:type m:val="skw"/>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num>
                      <m:den>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s</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den>
                    </m:f>
                  </m:oMath>
                </a14:m>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(0.5 m design)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~0.25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s</m:t>
                    </m:r>
                  </m:oMath>
                </a14:m>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Time S</a:t>
                </a:r>
                <a:r>
                  <a:rPr lang="en-US" err="1">
                    <a:solidFill>
                      <a:prstClr val="black"/>
                    </a:solidFill>
                    <a:latin typeface="Arial" panose="020B0604020202020204"/>
                  </a:rPr>
                  <a:t>cale</a:t>
                </a:r>
                <a:r>
                  <a:rPr lang="en-US">
                    <a:solidFill>
                      <a:prstClr val="black"/>
                    </a:solidFill>
                    <a:latin typeface="Arial" panose="020B0604020202020204"/>
                  </a:rPr>
                  <a:t>:</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𝑉</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𝑔</m:t>
                        </m:r>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0.25</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m:t>
                        </m:r>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25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ms</m:t>
                    </m:r>
                  </m:oMath>
                </a14:m>
                <a:r>
                  <a:rPr kumimoji="0" lang="en-US" sz="1800" b="0" i="0" u="none" strike="noStrike" kern="1200" cap="none" spc="0" normalizeH="0" baseline="0" noProof="0">
                    <a:ln>
                      <a:noFill/>
                    </a:ln>
                    <a:solidFill>
                      <a:prstClr val="black"/>
                    </a:solidFill>
                    <a:effectLst/>
                    <a:uLnTx/>
                    <a:uFillTx/>
                    <a:latin typeface="Arial" panose="020B0604020202020204"/>
                    <a:ea typeface="+mn-ea"/>
                    <a:cs typeface="+mn-cs"/>
                  </a:rPr>
                  <a:t> (fastest time scale in problem)</a:t>
                </a:r>
              </a:p>
            </p:txBody>
          </p:sp>
        </mc:Choice>
        <mc:Fallback xmlns="">
          <p:sp>
            <p:nvSpPr>
              <p:cNvPr id="15" name="TextBox 14">
                <a:extLst>
                  <a:ext uri="{FF2B5EF4-FFF2-40B4-BE49-F238E27FC236}">
                    <a16:creationId xmlns:a16="http://schemas.microsoft.com/office/drawing/2014/main" id="{98604919-BE57-BF52-F6F9-73BF39B93BEC}"/>
                  </a:ext>
                </a:extLst>
              </p:cNvPr>
              <p:cNvSpPr txBox="1">
                <a:spLocks noRot="1" noChangeAspect="1" noMove="1" noResize="1" noEditPoints="1" noAdjustHandles="1" noChangeArrowheads="1" noChangeShapeType="1" noTextEdit="1"/>
              </p:cNvSpPr>
              <p:nvPr/>
            </p:nvSpPr>
            <p:spPr>
              <a:xfrm>
                <a:off x="6063424" y="3160118"/>
                <a:ext cx="5895965" cy="1681742"/>
              </a:xfrm>
              <a:prstGeom prst="rect">
                <a:avLst/>
              </a:prstGeom>
              <a:blipFill>
                <a:blip r:embed="rId4"/>
                <a:stretch>
                  <a:fillRect l="-931" t="-17029" b="-36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1774F596-8322-350D-8F70-ADE694101A93}"/>
              </a:ext>
            </a:extLst>
          </p:cNvPr>
          <p:cNvSpPr txBox="1"/>
          <p:nvPr/>
        </p:nvSpPr>
        <p:spPr>
          <a:xfrm>
            <a:off x="10409392" y="5712514"/>
            <a:ext cx="2217184" cy="646331"/>
          </a:xfrm>
          <a:prstGeom prst="rect">
            <a:avLst/>
          </a:prstGeom>
          <a:solidFill>
            <a:schemeClr val="tx1">
              <a:lumMod val="75000"/>
              <a:lumOff val="2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9966"/>
                </a:solidFill>
                <a:effectLst/>
                <a:uLnTx/>
                <a:uFillTx/>
                <a:latin typeface="Arial" panose="020B0604020202020204"/>
                <a:ea typeface="+mn-ea"/>
                <a:cs typeface="+mn-cs"/>
              </a:rPr>
              <a:t>This is why Fluent is having issues</a:t>
            </a:r>
          </a:p>
        </p:txBody>
      </p:sp>
      <p:cxnSp>
        <p:nvCxnSpPr>
          <p:cNvPr id="17" name="Straight Arrow Connector 16">
            <a:extLst>
              <a:ext uri="{FF2B5EF4-FFF2-40B4-BE49-F238E27FC236}">
                <a16:creationId xmlns:a16="http://schemas.microsoft.com/office/drawing/2014/main" id="{C98AE2C9-FF88-5FC9-F675-664286B2694E}"/>
              </a:ext>
            </a:extLst>
          </p:cNvPr>
          <p:cNvCxnSpPr>
            <a:cxnSpLocks/>
            <a:stCxn id="16" idx="1"/>
          </p:cNvCxnSpPr>
          <p:nvPr/>
        </p:nvCxnSpPr>
        <p:spPr>
          <a:xfrm flipH="1" flipV="1">
            <a:off x="9367436" y="5181013"/>
            <a:ext cx="1041956" cy="854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6BDE75-28F5-FA04-5ED9-6B69835A3961}"/>
              </a:ext>
            </a:extLst>
          </p:cNvPr>
          <p:cNvCxnSpPr>
            <a:cxnSpLocks/>
            <a:stCxn id="16" idx="1"/>
          </p:cNvCxnSpPr>
          <p:nvPr/>
        </p:nvCxnSpPr>
        <p:spPr>
          <a:xfrm flipH="1" flipV="1">
            <a:off x="8530882" y="5765368"/>
            <a:ext cx="1878510" cy="27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844750D5-228D-4546-9427-082341BA05ED}"/>
              </a:ext>
            </a:extLst>
          </p:cNvPr>
          <p:cNvPicPr>
            <a:picLocks noChangeAspect="1"/>
          </p:cNvPicPr>
          <p:nvPr/>
        </p:nvPicPr>
        <p:blipFill>
          <a:blip r:embed="rId5"/>
          <a:stretch>
            <a:fillRect/>
          </a:stretch>
        </p:blipFill>
        <p:spPr>
          <a:xfrm>
            <a:off x="377597" y="1434975"/>
            <a:ext cx="5399566" cy="3916485"/>
          </a:xfrm>
          <a:prstGeom prst="rect">
            <a:avLst/>
          </a:prstGeom>
        </p:spPr>
      </p:pic>
      <p:sp>
        <p:nvSpPr>
          <p:cNvPr id="27" name="TextBox 26">
            <a:extLst>
              <a:ext uri="{FF2B5EF4-FFF2-40B4-BE49-F238E27FC236}">
                <a16:creationId xmlns:a16="http://schemas.microsoft.com/office/drawing/2014/main" id="{20A505EA-3C90-31A8-E6E4-81CBBA2986AC}"/>
              </a:ext>
            </a:extLst>
          </p:cNvPr>
          <p:cNvSpPr txBox="1"/>
          <p:nvPr/>
        </p:nvSpPr>
        <p:spPr>
          <a:xfrm>
            <a:off x="1105507" y="3780228"/>
            <a:ext cx="1164550" cy="646331"/>
          </a:xfrm>
          <a:prstGeom prst="rect">
            <a:avLst/>
          </a:prstGeom>
          <a:noFill/>
        </p:spPr>
        <p:txBody>
          <a:bodyPr wrap="none" rtlCol="0">
            <a:spAutoFit/>
          </a:bodyPr>
          <a:lstStyle/>
          <a:p>
            <a:r>
              <a:rPr lang="en-US" i="1">
                <a:solidFill>
                  <a:schemeClr val="accent6">
                    <a:lumMod val="75000"/>
                  </a:schemeClr>
                </a:solidFill>
              </a:rPr>
              <a:t>Reflective</a:t>
            </a:r>
          </a:p>
          <a:p>
            <a:r>
              <a:rPr lang="en-US" i="1">
                <a:solidFill>
                  <a:schemeClr val="accent6">
                    <a:lumMod val="75000"/>
                  </a:schemeClr>
                </a:solidFill>
              </a:rPr>
              <a:t>Surface</a:t>
            </a:r>
          </a:p>
        </p:txBody>
      </p:sp>
      <p:cxnSp>
        <p:nvCxnSpPr>
          <p:cNvPr id="29" name="Straight Arrow Connector 28">
            <a:extLst>
              <a:ext uri="{FF2B5EF4-FFF2-40B4-BE49-F238E27FC236}">
                <a16:creationId xmlns:a16="http://schemas.microsoft.com/office/drawing/2014/main" id="{2D1525DD-64E3-727C-0C46-6EBFD8E11C49}"/>
              </a:ext>
            </a:extLst>
          </p:cNvPr>
          <p:cNvCxnSpPr/>
          <p:nvPr/>
        </p:nvCxnSpPr>
        <p:spPr bwMode="auto">
          <a:xfrm>
            <a:off x="1648326" y="4427621"/>
            <a:ext cx="180474" cy="144379"/>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30" name="TextBox 29">
            <a:extLst>
              <a:ext uri="{FF2B5EF4-FFF2-40B4-BE49-F238E27FC236}">
                <a16:creationId xmlns:a16="http://schemas.microsoft.com/office/drawing/2014/main" id="{98BC98CB-AE4F-5FEF-B954-509198C93C76}"/>
              </a:ext>
            </a:extLst>
          </p:cNvPr>
          <p:cNvSpPr txBox="1"/>
          <p:nvPr/>
        </p:nvSpPr>
        <p:spPr>
          <a:xfrm>
            <a:off x="2042545" y="5144489"/>
            <a:ext cx="1301959" cy="646331"/>
          </a:xfrm>
          <a:prstGeom prst="rect">
            <a:avLst/>
          </a:prstGeom>
          <a:noFill/>
        </p:spPr>
        <p:txBody>
          <a:bodyPr wrap="none" rtlCol="0">
            <a:spAutoFit/>
          </a:bodyPr>
          <a:lstStyle/>
          <a:p>
            <a:r>
              <a:rPr lang="en-US" i="1">
                <a:solidFill>
                  <a:schemeClr val="accent6">
                    <a:lumMod val="75000"/>
                  </a:schemeClr>
                </a:solidFill>
              </a:rPr>
              <a:t>Mechanical</a:t>
            </a:r>
          </a:p>
          <a:p>
            <a:r>
              <a:rPr lang="en-US" i="1">
                <a:solidFill>
                  <a:schemeClr val="accent6">
                    <a:lumMod val="75000"/>
                  </a:schemeClr>
                </a:solidFill>
              </a:rPr>
              <a:t>Substrate</a:t>
            </a:r>
          </a:p>
        </p:txBody>
      </p:sp>
      <p:cxnSp>
        <p:nvCxnSpPr>
          <p:cNvPr id="31" name="Straight Arrow Connector 30">
            <a:extLst>
              <a:ext uri="{FF2B5EF4-FFF2-40B4-BE49-F238E27FC236}">
                <a16:creationId xmlns:a16="http://schemas.microsoft.com/office/drawing/2014/main" id="{66B2B562-371F-007E-103A-10EDD38BB878}"/>
              </a:ext>
            </a:extLst>
          </p:cNvPr>
          <p:cNvCxnSpPr>
            <a:cxnSpLocks/>
            <a:stCxn id="30" idx="0"/>
          </p:cNvCxnSpPr>
          <p:nvPr/>
        </p:nvCxnSpPr>
        <p:spPr bwMode="auto">
          <a:xfrm flipH="1" flipV="1">
            <a:off x="2514600" y="4644189"/>
            <a:ext cx="178925" cy="500300"/>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37" name="TextBox 36">
            <a:extLst>
              <a:ext uri="{FF2B5EF4-FFF2-40B4-BE49-F238E27FC236}">
                <a16:creationId xmlns:a16="http://schemas.microsoft.com/office/drawing/2014/main" id="{90A99056-0805-7D31-EB42-6E48F3687973}"/>
              </a:ext>
            </a:extLst>
          </p:cNvPr>
          <p:cNvSpPr txBox="1"/>
          <p:nvPr/>
        </p:nvSpPr>
        <p:spPr>
          <a:xfrm>
            <a:off x="523659" y="4996347"/>
            <a:ext cx="1148007" cy="369332"/>
          </a:xfrm>
          <a:prstGeom prst="rect">
            <a:avLst/>
          </a:prstGeom>
          <a:noFill/>
        </p:spPr>
        <p:txBody>
          <a:bodyPr wrap="none" rtlCol="0">
            <a:spAutoFit/>
          </a:bodyPr>
          <a:lstStyle/>
          <a:p>
            <a:r>
              <a:rPr lang="en-US" i="1">
                <a:solidFill>
                  <a:schemeClr val="accent6">
                    <a:lumMod val="75000"/>
                  </a:schemeClr>
                </a:solidFill>
              </a:rPr>
              <a:t>Ferrofluid</a:t>
            </a:r>
          </a:p>
        </p:txBody>
      </p:sp>
      <p:cxnSp>
        <p:nvCxnSpPr>
          <p:cNvPr id="38" name="Straight Arrow Connector 37">
            <a:extLst>
              <a:ext uri="{FF2B5EF4-FFF2-40B4-BE49-F238E27FC236}">
                <a16:creationId xmlns:a16="http://schemas.microsoft.com/office/drawing/2014/main" id="{4E56BE59-9418-E16C-F8BC-64863C853260}"/>
              </a:ext>
            </a:extLst>
          </p:cNvPr>
          <p:cNvCxnSpPr>
            <a:cxnSpLocks/>
            <a:stCxn id="37" idx="0"/>
          </p:cNvCxnSpPr>
          <p:nvPr/>
        </p:nvCxnSpPr>
        <p:spPr bwMode="auto">
          <a:xfrm flipV="1">
            <a:off x="1097663" y="4662135"/>
            <a:ext cx="550663" cy="334212"/>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0899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A1980A-7214-A06D-9F02-EB9897326BE7}"/>
              </a:ext>
            </a:extLst>
          </p:cNvPr>
          <p:cNvSpPr>
            <a:spLocks noGrp="1"/>
          </p:cNvSpPr>
          <p:nvPr>
            <p:ph type="sldNum" sz="quarter" idx="11"/>
          </p:nvPr>
        </p:nvSpPr>
        <p:spPr/>
        <p:txBody>
          <a:bodyPr/>
          <a:lstStyle/>
          <a:p>
            <a:pPr>
              <a:defRPr/>
            </a:pPr>
            <a:fld id="{231CC523-8BC6-4921-807A-66BD262F34AB}" type="slidenum">
              <a:rPr lang="en-US" smtClean="0"/>
              <a:pPr>
                <a:defRPr/>
              </a:pPr>
              <a:t>5</a:t>
            </a:fld>
            <a:endParaRPr lang="en-US"/>
          </a:p>
        </p:txBody>
      </p:sp>
      <p:sp>
        <p:nvSpPr>
          <p:cNvPr id="4" name="Title 3">
            <a:extLst>
              <a:ext uri="{FF2B5EF4-FFF2-40B4-BE49-F238E27FC236}">
                <a16:creationId xmlns:a16="http://schemas.microsoft.com/office/drawing/2014/main" id="{5D344407-1589-4A16-D1E3-9BF05F3B2541}"/>
              </a:ext>
            </a:extLst>
          </p:cNvPr>
          <p:cNvSpPr>
            <a:spLocks noGrp="1"/>
          </p:cNvSpPr>
          <p:nvPr>
            <p:ph type="ctrTitle"/>
          </p:nvPr>
        </p:nvSpPr>
        <p:spPr/>
        <p:txBody>
          <a:bodyPr/>
          <a:lstStyle/>
          <a:p>
            <a:r>
              <a:rPr lang="en-US"/>
              <a:t>Ferrofluid Properties and Scales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336899E-972A-D427-D07F-DE88D656C68D}"/>
                  </a:ext>
                </a:extLst>
              </p:cNvPr>
              <p:cNvSpPr txBox="1"/>
              <p:nvPr/>
            </p:nvSpPr>
            <p:spPr>
              <a:xfrm>
                <a:off x="6362896" y="3670295"/>
                <a:ext cx="5228996" cy="248241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panose="020B0604020202020204"/>
                    <a:ea typeface="+mn-ea"/>
                    <a:cs typeface="+mn-cs"/>
                  </a:rPr>
                  <a:t>Viscous Scales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a:ea typeface="+mn-ea"/>
                    <a:cs typeface="+mn-cs"/>
                  </a:rPr>
                  <a:t>Boundary Layer Thickness (</a:t>
                </a:r>
                <a:r>
                  <a:rPr kumimoji="0" lang="en-US" sz="1400" b="0" i="0" u="none" strike="noStrike" kern="1200" cap="none" spc="0" normalizeH="0" baseline="0" noProof="0" err="1">
                    <a:ln>
                      <a:noFill/>
                    </a:ln>
                    <a:solidFill>
                      <a:prstClr val="black"/>
                    </a:solidFill>
                    <a:effectLst/>
                    <a:uLnTx/>
                    <a:uFillTx/>
                    <a:latin typeface="Arial" panose="020B0604020202020204"/>
                    <a:ea typeface="+mn-ea"/>
                    <a:cs typeface="+mn-cs"/>
                  </a:rPr>
                  <a:t>Blassius</a:t>
                </a:r>
                <a:r>
                  <a:rPr kumimoji="0" lang="en-US" sz="1400" b="0" i="0" u="none" strike="noStrike" kern="1200" cap="none" spc="0" normalizeH="0" baseline="0" noProof="0">
                    <a:ln>
                      <a:noFill/>
                    </a:ln>
                    <a:solidFill>
                      <a:prstClr val="black"/>
                    </a:solidFill>
                    <a:effectLst/>
                    <a:uLnTx/>
                    <a:uFillTx/>
                    <a:latin typeface="Arial" panose="020B0604020202020204"/>
                    <a:ea typeface="+mn-ea"/>
                    <a:cs typeface="+mn-cs"/>
                  </a:rPr>
                  <a:t> flat-plate)</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𝛿</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m:t>
                      </m:r>
                      <m:rad>
                        <m:radPr>
                          <m:degHide m:val="on"/>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radPr>
                        <m:deg/>
                        <m:e>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𝜇</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𝑅</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𝜚</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𝑉</m:t>
                              </m:r>
                            </m:den>
                          </m:f>
                        </m:e>
                      </m:ra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m:t>
                      </m:r>
                      <m:rad>
                        <m:radPr>
                          <m:degHide m:val="on"/>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radPr>
                        <m:deg/>
                        <m:e>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300×0.25</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1320×0.25</m:t>
                              </m:r>
                            </m:den>
                          </m:f>
                        </m:e>
                      </m:ra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=5</m:t>
                      </m:r>
                      <m:rad>
                        <m:radPr>
                          <m:degHide m:val="on"/>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radPr>
                        <m:deg/>
                        <m:e>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13.2</m:t>
                              </m:r>
                            </m:den>
                          </m:f>
                        </m:e>
                      </m:ra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2.38 </m:t>
                      </m:r>
                      <m:r>
                        <m:rPr>
                          <m:sty m:val="p"/>
                        </m:rP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𝐿</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𝑦</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=0.001 </m:t>
                      </m:r>
                      <m:r>
                        <m:rPr>
                          <m:sty m:val="p"/>
                        </m:rP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m:t>
                      </m:r>
                    </m:oMath>
                  </m:oMathPara>
                </a14:m>
                <a:endParaRPr kumimoji="0" lang="en-US" sz="14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anose="020B0604020202020204"/>
                    <a:ea typeface="+mn-ea"/>
                    <a:cs typeface="+mn-cs"/>
                  </a:rPr>
                  <a:t>Viscous (Diffusion) Length Scale</a:t>
                </a:r>
              </a:p>
              <a:p>
                <a:pPr lvl="0" algn="ctr">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ad>
                        <m:radPr>
                          <m:degHide m:val="on"/>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𝜇</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𝜚𝜔</m:t>
                              </m:r>
                            </m:den>
                          </m:f>
                        </m:e>
                      </m:rad>
                      <m: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ad>
                        <m:radPr>
                          <m:degHide m:val="on"/>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600</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1320 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∙0.017</m:t>
                              </m:r>
                            </m:den>
                          </m:f>
                        </m:e>
                      </m:ra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=5.1 </m:t>
                      </m:r>
                      <m:r>
                        <m:rPr>
                          <m:sty m:val="p"/>
                        </m:rP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m:t>
                      </m:r>
                      <m: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i="1">
                              <a:solidFill>
                                <a:prstClr val="black"/>
                              </a:solidFill>
                              <a:latin typeface="Cambria Math" panose="02040503050406030204" pitchFamily="18" charset="0"/>
                              <a:ea typeface="Cambria Math" panose="02040503050406030204" pitchFamily="18" charset="0"/>
                            </a:rPr>
                            <m:t>𝐿</m:t>
                          </m:r>
                        </m:e>
                        <m:sub>
                          <m:r>
                            <a:rPr lang="en-US" sz="1400" i="1">
                              <a:solidFill>
                                <a:prstClr val="black"/>
                              </a:solidFill>
                              <a:latin typeface="Cambria Math" panose="02040503050406030204" pitchFamily="18" charset="0"/>
                              <a:ea typeface="Cambria Math" panose="02040503050406030204" pitchFamily="18" charset="0"/>
                            </a:rPr>
                            <m:t>𝑦</m:t>
                          </m:r>
                        </m:sub>
                      </m:sSub>
                    </m:oMath>
                  </m:oMathPara>
                </a14:m>
                <a:endParaRPr kumimoji="0" lang="en-US" sz="1400" b="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a:ea typeface="+mn-ea"/>
                  <a:cs typeface="+mn-cs"/>
                </a:endParaRPr>
              </a:p>
            </p:txBody>
          </p:sp>
        </mc:Choice>
        <mc:Fallback xmlns="">
          <p:sp>
            <p:nvSpPr>
              <p:cNvPr id="5" name="TextBox 4">
                <a:extLst>
                  <a:ext uri="{FF2B5EF4-FFF2-40B4-BE49-F238E27FC236}">
                    <a16:creationId xmlns:a16="http://schemas.microsoft.com/office/drawing/2014/main" id="{F336899E-972A-D427-D07F-DE88D656C68D}"/>
                  </a:ext>
                </a:extLst>
              </p:cNvPr>
              <p:cNvSpPr txBox="1">
                <a:spLocks noRot="1" noChangeAspect="1" noMove="1" noResize="1" noEditPoints="1" noAdjustHandles="1" noChangeArrowheads="1" noChangeShapeType="1" noTextEdit="1"/>
              </p:cNvSpPr>
              <p:nvPr/>
            </p:nvSpPr>
            <p:spPr>
              <a:xfrm>
                <a:off x="6362896" y="3670295"/>
                <a:ext cx="5228996" cy="2482411"/>
              </a:xfrm>
              <a:prstGeom prst="rect">
                <a:avLst/>
              </a:prstGeom>
              <a:blipFill>
                <a:blip r:embed="rId2"/>
                <a:stretch>
                  <a:fillRect l="-350" t="-49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1CA020C-54E5-F940-A555-05E516B1BF27}"/>
              </a:ext>
            </a:extLst>
          </p:cNvPr>
          <p:cNvPicPr>
            <a:picLocks noChangeAspect="1"/>
          </p:cNvPicPr>
          <p:nvPr/>
        </p:nvPicPr>
        <p:blipFill>
          <a:blip r:embed="rId3"/>
          <a:stretch>
            <a:fillRect/>
          </a:stretch>
        </p:blipFill>
        <p:spPr>
          <a:xfrm>
            <a:off x="2018320" y="977041"/>
            <a:ext cx="8155360" cy="263669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D78459-A1E2-3BB8-E29D-82A4D30A28FA}"/>
                  </a:ext>
                </a:extLst>
              </p:cNvPr>
              <p:cNvSpPr txBox="1"/>
              <p:nvPr/>
            </p:nvSpPr>
            <p:spPr>
              <a:xfrm>
                <a:off x="1683985" y="3670295"/>
                <a:ext cx="3657668" cy="250216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panose="020B0604020202020204"/>
                    <a:ea typeface="+mn-ea"/>
                    <a:cs typeface="+mn-cs"/>
                  </a:rPr>
                  <a:t>Surface Tension (Capillary) Scale</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ad>
                        <m:radPr>
                          <m:degHide m:val="on"/>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𝛾</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𝜚</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𝑔</m:t>
                              </m:r>
                            </m:den>
                          </m:f>
                        </m:e>
                      </m:ra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ad>
                        <m:radPr>
                          <m:degHide m:val="on"/>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0.042</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1320</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×9.8</m:t>
                              </m:r>
                            </m:den>
                          </m:f>
                        </m:e>
                      </m:ra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0.0018  </m:t>
                      </m:r>
                      <m:r>
                        <m:rPr>
                          <m:sty m:val="p"/>
                        </m:rP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~2</m:t>
                      </m:r>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𝐿</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𝑦</m:t>
                          </m:r>
                        </m:sub>
                      </m:sSub>
                    </m:oMath>
                  </m:oMathPara>
                </a14:m>
                <a:endParaRPr kumimoji="0" lang="en-US" sz="14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prstClr val="black"/>
                    </a:solidFill>
                    <a:latin typeface="Arial" panose="020B0604020202020204"/>
                  </a:rPr>
                  <a:t>Magnetic Length Scale</a:t>
                </a:r>
              </a:p>
              <a:p>
                <a:pPr lvl="0" algn="ctr">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𝜇</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𝜒</m:t>
                          </m:r>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𝐻</m:t>
                              </m:r>
                            </m:e>
                            <m: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2</m:t>
                              </m:r>
                            </m:sup>
                          </m:sSup>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𝜚</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𝑔</m:t>
                          </m:r>
                        </m:den>
                      </m:f>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1.2</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10</m:t>
                              </m:r>
                            </m:e>
                            <m: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−6</m:t>
                              </m:r>
                            </m:sup>
                          </m:s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∙2.55 ∙ </m:t>
                          </m:r>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pPr>
                            <m:e>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dPr>
                                <m:e>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10</m:t>
                                      </m:r>
                                    </m:e>
                                    <m: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4</m:t>
                                      </m:r>
                                    </m:sup>
                                  </m:sSup>
                                </m:e>
                              </m:d>
                            </m:e>
                            <m: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2</m:t>
                              </m:r>
                            </m:sup>
                          </m:sSup>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1320 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∙9.8</m:t>
                          </m:r>
                        </m:den>
                      </m:f>
                    </m:oMath>
                  </m:oMathPara>
                </a14:m>
                <a:endPar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endParaRPr>
              </a:p>
              <a:p>
                <a:pPr lvl="0" algn="ctr">
                  <a:defRPr/>
                </a:pPr>
                <a14:m>
                  <m:oMathPara xmlns:m="http://schemas.openxmlformats.org/officeDocument/2006/math">
                    <m:oMathParaPr>
                      <m:jc m:val="centerGroup"/>
                    </m:oMathParaPr>
                    <m:oMath xmlns:m="http://schemas.openxmlformats.org/officeDocument/2006/math">
                      <m:r>
                        <a:rPr lang="en-US" sz="1400">
                          <a:solidFill>
                            <a:prstClr val="black"/>
                          </a:solidFill>
                          <a:latin typeface="Cambria Math" panose="02040503050406030204" pitchFamily="18" charset="0"/>
                        </a:rPr>
                        <m:t>≈</m:t>
                      </m:r>
                      <m:f>
                        <m:fPr>
                          <m:ctrlPr>
                            <a:rPr lang="en-US" sz="1400" i="1" smtClean="0">
                              <a:solidFill>
                                <a:prstClr val="black"/>
                              </a:solidFill>
                              <a:latin typeface="Cambria Math" panose="02040503050406030204" pitchFamily="18" charset="0"/>
                            </a:rPr>
                          </m:ctrlPr>
                        </m:fPr>
                        <m:num>
                          <m:r>
                            <a:rPr lang="en-US" sz="1400" b="0" i="1" smtClean="0">
                              <a:solidFill>
                                <a:prstClr val="black"/>
                              </a:solidFill>
                              <a:latin typeface="Cambria Math" panose="02040503050406030204" pitchFamily="18" charset="0"/>
                            </a:rPr>
                            <m:t>3</m:t>
                          </m:r>
                        </m:num>
                        <m:den>
                          <m:r>
                            <a:rPr lang="en-US" sz="1400" b="0" i="1" smtClean="0">
                              <a:solidFill>
                                <a:prstClr val="black"/>
                              </a:solidFill>
                              <a:latin typeface="Cambria Math" panose="02040503050406030204" pitchFamily="18" charset="0"/>
                            </a:rPr>
                            <m:t>13.2</m:t>
                          </m:r>
                        </m:den>
                      </m:f>
                      <m:r>
                        <a:rPr lang="en-US" sz="1400" i="1" smtClean="0">
                          <a:solidFill>
                            <a:prstClr val="black"/>
                          </a:solidFill>
                          <a:latin typeface="Cambria Math" panose="02040503050406030204" pitchFamily="18" charset="0"/>
                          <a:ea typeface="Cambria Math" panose="02040503050406030204" pitchFamily="18" charset="0"/>
                        </a:rPr>
                        <m:t>×</m:t>
                      </m:r>
                      <m:sSup>
                        <m:sSupPr>
                          <m:ctrlPr>
                            <a:rPr lang="en-US" sz="1400" i="1" smtClean="0">
                              <a:solidFill>
                                <a:prstClr val="black"/>
                              </a:solidFill>
                              <a:latin typeface="Cambria Math" panose="02040503050406030204" pitchFamily="18" charset="0"/>
                              <a:ea typeface="Cambria Math" panose="02040503050406030204" pitchFamily="18" charset="0"/>
                            </a:rPr>
                          </m:ctrlPr>
                        </m:sSupPr>
                        <m:e>
                          <m:r>
                            <a:rPr lang="en-US" sz="1400" b="0" i="1" smtClean="0">
                              <a:solidFill>
                                <a:prstClr val="black"/>
                              </a:solidFill>
                              <a:latin typeface="Cambria Math" panose="02040503050406030204" pitchFamily="18" charset="0"/>
                              <a:ea typeface="Cambria Math" panose="02040503050406030204" pitchFamily="18" charset="0"/>
                            </a:rPr>
                            <m:t>10</m:t>
                          </m:r>
                        </m:e>
                        <m:sup>
                          <m:r>
                            <a:rPr lang="en-US" sz="1400" b="0" i="1" smtClean="0">
                              <a:solidFill>
                                <a:prstClr val="black"/>
                              </a:solidFill>
                              <a:latin typeface="Cambria Math" panose="02040503050406030204" pitchFamily="18" charset="0"/>
                              <a:ea typeface="Cambria Math" panose="02040503050406030204" pitchFamily="18" charset="0"/>
                            </a:rPr>
                            <m:t>−1</m:t>
                          </m:r>
                        </m:sup>
                      </m:sSup>
                      <m:r>
                        <a:rPr lang="en-US" sz="1400" b="0" i="1" smtClean="0">
                          <a:solidFill>
                            <a:prstClr val="black"/>
                          </a:solidFill>
                          <a:latin typeface="Cambria Math" panose="02040503050406030204" pitchFamily="18" charset="0"/>
                          <a:ea typeface="Cambria Math" panose="02040503050406030204" pitchFamily="18" charset="0"/>
                        </a:rPr>
                        <m:t>=0.02 </m:t>
                      </m:r>
                      <m:r>
                        <m:rPr>
                          <m:sty m:val="p"/>
                        </m:rPr>
                        <a:rPr lang="en-US" sz="1400" b="0" i="0" smtClean="0">
                          <a:solidFill>
                            <a:prstClr val="black"/>
                          </a:solidFill>
                          <a:latin typeface="Cambria Math" panose="02040503050406030204" pitchFamily="18" charset="0"/>
                          <a:ea typeface="Cambria Math" panose="02040503050406030204" pitchFamily="18" charset="0"/>
                        </a:rPr>
                        <m:t>m</m:t>
                      </m:r>
                      <m:r>
                        <a:rPr lang="en-US" sz="1400" b="0" i="1" smtClean="0">
                          <a:solidFill>
                            <a:prstClr val="black"/>
                          </a:solidFill>
                          <a:latin typeface="Cambria Math" panose="02040503050406030204" pitchFamily="18" charset="0"/>
                          <a:ea typeface="Cambria Math" panose="02040503050406030204" pitchFamily="18" charset="0"/>
                        </a:rPr>
                        <m:t> ~ 20 </m:t>
                      </m:r>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i="1">
                              <a:solidFill>
                                <a:prstClr val="black"/>
                              </a:solidFill>
                              <a:latin typeface="Cambria Math" panose="02040503050406030204" pitchFamily="18" charset="0"/>
                              <a:ea typeface="Cambria Math" panose="02040503050406030204" pitchFamily="18" charset="0"/>
                            </a:rPr>
                            <m:t>𝐿</m:t>
                          </m:r>
                        </m:e>
                        <m:sub>
                          <m:r>
                            <a:rPr lang="en-US" sz="1400" i="1">
                              <a:solidFill>
                                <a:prstClr val="black"/>
                              </a:solidFill>
                              <a:latin typeface="Cambria Math" panose="02040503050406030204" pitchFamily="18" charset="0"/>
                              <a:ea typeface="Cambria Math" panose="02040503050406030204" pitchFamily="18" charset="0"/>
                            </a:rPr>
                            <m:t>𝑦</m:t>
                          </m:r>
                        </m:sub>
                      </m:sSub>
                      <m:r>
                        <a:rPr lang="en-US" sz="1400" b="0" i="1" smtClean="0">
                          <a:solidFill>
                            <a:prstClr val="black"/>
                          </a:solidFill>
                          <a:latin typeface="Cambria Math" panose="02040503050406030204" pitchFamily="18" charset="0"/>
                          <a:ea typeface="Cambria Math" panose="02040503050406030204" pitchFamily="18" charset="0"/>
                        </a:rPr>
                        <m:t>, 10</m:t>
                      </m:r>
                      <m:sSub>
                        <m:sSubPr>
                          <m:ctrlPr>
                            <a:rPr lang="en-US" sz="1400" i="1">
                              <a:solidFill>
                                <a:prstClr val="black"/>
                              </a:solidFill>
                              <a:latin typeface="Cambria Math" panose="02040503050406030204" pitchFamily="18" charset="0"/>
                              <a:ea typeface="Cambria Math" panose="02040503050406030204" pitchFamily="18" charset="0"/>
                            </a:rPr>
                          </m:ctrlPr>
                        </m:sSubPr>
                        <m:e>
                          <m:r>
                            <a:rPr lang="en-US" sz="1400" i="1">
                              <a:solidFill>
                                <a:prstClr val="black"/>
                              </a:solidFill>
                              <a:latin typeface="Cambria Math" panose="02040503050406030204" pitchFamily="18" charset="0"/>
                              <a:ea typeface="Cambria Math" panose="02040503050406030204" pitchFamily="18" charset="0"/>
                            </a:rPr>
                            <m:t>𝐿</m:t>
                          </m:r>
                        </m:e>
                        <m:sub>
                          <m:r>
                            <a:rPr lang="en-US" sz="1400" b="0" i="1" smtClean="0">
                              <a:solidFill>
                                <a:prstClr val="black"/>
                              </a:solidFill>
                              <a:latin typeface="Cambria Math" panose="02040503050406030204" pitchFamily="18" charset="0"/>
                              <a:ea typeface="Cambria Math" panose="02040503050406030204" pitchFamily="18" charset="0"/>
                            </a:rPr>
                            <m:t>𝑐</m:t>
                          </m:r>
                        </m:sub>
                      </m:sSub>
                    </m:oMath>
                  </m:oMathPara>
                </a14:m>
                <a:endParaRPr kumimoji="0" lang="en-US" sz="1400" b="0" u="none" strike="noStrike" kern="1200" cap="none" spc="0" normalizeH="0" baseline="0" noProof="0">
                  <a:ln>
                    <a:noFill/>
                  </a:ln>
                  <a:solidFill>
                    <a:prstClr val="black"/>
                  </a:solidFill>
                  <a:effectLst/>
                  <a:uLnTx/>
                  <a:uFillTx/>
                  <a:latin typeface="Arial" panose="020B060402020202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a:ea typeface="+mn-ea"/>
                  <a:cs typeface="+mn-cs"/>
                </a:endParaRPr>
              </a:p>
            </p:txBody>
          </p:sp>
        </mc:Choice>
        <mc:Fallback xmlns="">
          <p:sp>
            <p:nvSpPr>
              <p:cNvPr id="8" name="TextBox 7">
                <a:extLst>
                  <a:ext uri="{FF2B5EF4-FFF2-40B4-BE49-F238E27FC236}">
                    <a16:creationId xmlns:a16="http://schemas.microsoft.com/office/drawing/2014/main" id="{C2D78459-A1E2-3BB8-E29D-82A4D30A28FA}"/>
                  </a:ext>
                </a:extLst>
              </p:cNvPr>
              <p:cNvSpPr txBox="1">
                <a:spLocks noRot="1" noChangeAspect="1" noMove="1" noResize="1" noEditPoints="1" noAdjustHandles="1" noChangeArrowheads="1" noChangeShapeType="1" noTextEdit="1"/>
              </p:cNvSpPr>
              <p:nvPr/>
            </p:nvSpPr>
            <p:spPr>
              <a:xfrm>
                <a:off x="1683985" y="3670295"/>
                <a:ext cx="3657668" cy="2502160"/>
              </a:xfrm>
              <a:prstGeom prst="rect">
                <a:avLst/>
              </a:prstGeom>
              <a:blipFill>
                <a:blip r:embed="rId4"/>
                <a:stretch>
                  <a:fillRect t="-4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E30508-CCB4-0EE6-2478-8E9C0B9A19B3}"/>
                  </a:ext>
                </a:extLst>
              </p:cNvPr>
              <p:cNvSpPr txBox="1"/>
              <p:nvPr/>
            </p:nvSpPr>
            <p:spPr>
              <a:xfrm>
                <a:off x="4268352" y="5922093"/>
                <a:ext cx="3655296" cy="490840"/>
              </a:xfrm>
              <a:prstGeom prst="rect">
                <a:avLst/>
              </a:prstGeom>
              <a:solidFill>
                <a:schemeClr val="accent5">
                  <a:lumMod val="60000"/>
                  <a:lumOff val="4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𝑦</m:t>
                          </m:r>
                        </m:sub>
                      </m:sSub>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b="0" i="1">
                              <a:latin typeface="Cambria Math" panose="02040503050406030204" pitchFamily="18" charset="0"/>
                            </a:rPr>
                            <m:t>𝐿</m:t>
                          </m:r>
                        </m:e>
                        <m:sub>
                          <m:r>
                            <a:rPr lang="en-US" sz="2400" b="0" i="1" smtClean="0">
                              <a:latin typeface="Cambria Math" panose="02040503050406030204" pitchFamily="18" charset="0"/>
                            </a:rPr>
                            <m:t>𝑐</m:t>
                          </m:r>
                        </m:sub>
                      </m:sSub>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&lt;</m:t>
                      </m:r>
                      <m:sSub>
                        <m:sSubPr>
                          <m:ctrlPr>
                            <a:rPr lang="en-US" sz="2400" i="1">
                              <a:latin typeface="Cambria Math" panose="02040503050406030204" pitchFamily="18" charset="0"/>
                            </a:rPr>
                          </m:ctrlPr>
                        </m:sSubPr>
                        <m:e>
                          <m:r>
                            <a:rPr lang="en-US" sz="2400" b="0" i="1">
                              <a:latin typeface="Cambria Math" panose="02040503050406030204" pitchFamily="18" charset="0"/>
                            </a:rPr>
                            <m:t>𝐿</m:t>
                          </m:r>
                        </m:e>
                        <m:sub>
                          <m:r>
                            <a:rPr lang="en-US" sz="2400" b="0" i="1" smtClean="0">
                              <a:latin typeface="Cambria Math" panose="02040503050406030204" pitchFamily="18" charset="0"/>
                            </a:rPr>
                            <m:t>𝐻</m:t>
                          </m:r>
                        </m:sub>
                      </m:sSub>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𝛿</m:t>
                      </m:r>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a:latin typeface="Cambria Math" panose="02040503050406030204" pitchFamily="18" charset="0"/>
                            </a:rPr>
                            <m:t>𝐿</m:t>
                          </m:r>
                        </m:e>
                        <m:sub>
                          <m:r>
                            <a:rPr lang="en-US" sz="2400" b="0" i="1" smtClean="0">
                              <a:latin typeface="Cambria Math" panose="02040503050406030204" pitchFamily="18" charset="0"/>
                            </a:rPr>
                            <m:t>𝑣</m:t>
                          </m:r>
                        </m:sub>
                      </m:sSub>
                    </m:oMath>
                  </m:oMathPara>
                </a14:m>
                <a:endParaRPr lang="en-US" sz="2400"/>
              </a:p>
            </p:txBody>
          </p:sp>
        </mc:Choice>
        <mc:Fallback xmlns="">
          <p:sp>
            <p:nvSpPr>
              <p:cNvPr id="9" name="TextBox 8">
                <a:extLst>
                  <a:ext uri="{FF2B5EF4-FFF2-40B4-BE49-F238E27FC236}">
                    <a16:creationId xmlns:a16="http://schemas.microsoft.com/office/drawing/2014/main" id="{27E30508-CCB4-0EE6-2478-8E9C0B9A19B3}"/>
                  </a:ext>
                </a:extLst>
              </p:cNvPr>
              <p:cNvSpPr txBox="1">
                <a:spLocks noRot="1" noChangeAspect="1" noMove="1" noResize="1" noEditPoints="1" noAdjustHandles="1" noChangeArrowheads="1" noChangeShapeType="1" noTextEdit="1"/>
              </p:cNvSpPr>
              <p:nvPr/>
            </p:nvSpPr>
            <p:spPr>
              <a:xfrm>
                <a:off x="4268352" y="5922093"/>
                <a:ext cx="3655296" cy="490840"/>
              </a:xfrm>
              <a:prstGeom prst="rect">
                <a:avLst/>
              </a:prstGeom>
              <a:blipFill>
                <a:blip r:embed="rId5"/>
                <a:stretch>
                  <a:fillRect b="-6173"/>
                </a:stretch>
              </a:blipFill>
            </p:spPr>
            <p:txBody>
              <a:bodyPr/>
              <a:lstStyle/>
              <a:p>
                <a:r>
                  <a:rPr lang="en-US">
                    <a:noFill/>
                  </a:rPr>
                  <a:t> </a:t>
                </a:r>
              </a:p>
            </p:txBody>
          </p:sp>
        </mc:Fallback>
      </mc:AlternateContent>
    </p:spTree>
    <p:extLst>
      <p:ext uri="{BB962C8B-B14F-4D97-AF65-F5344CB8AC3E}">
        <p14:creationId xmlns:p14="http://schemas.microsoft.com/office/powerpoint/2010/main" val="2394483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877AD3-8426-3185-DD4A-AAAD312B51EC}"/>
              </a:ext>
            </a:extLst>
          </p:cNvPr>
          <p:cNvSpPr>
            <a:spLocks noGrp="1"/>
          </p:cNvSpPr>
          <p:nvPr>
            <p:ph type="sldNum" sz="quarter" idx="11"/>
          </p:nvPr>
        </p:nvSpPr>
        <p:spPr/>
        <p:txBody>
          <a:bodyPr/>
          <a:lstStyle/>
          <a:p>
            <a:pPr>
              <a:defRPr/>
            </a:pPr>
            <a:fld id="{231CC523-8BC6-4921-807A-66BD262F34AB}" type="slidenum">
              <a:rPr lang="en-US" smtClean="0"/>
              <a:pPr>
                <a:defRPr/>
              </a:pPr>
              <a:t>6</a:t>
            </a:fld>
            <a:endParaRPr lang="en-US"/>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986897BB-0F14-15D2-02D4-206CC7EEB264}"/>
                  </a:ext>
                </a:extLst>
              </p:cNvPr>
              <p:cNvSpPr>
                <a:spLocks noGrp="1"/>
              </p:cNvSpPr>
              <p:nvPr>
                <p:ph sz="quarter" idx="13"/>
              </p:nvPr>
            </p:nvSpPr>
            <p:spPr/>
            <p:txBody>
              <a:bodyPr/>
              <a:lstStyle/>
              <a:p>
                <a:r>
                  <a:rPr lang="en-US" dirty="0"/>
                  <a:t>Resolution Implications of Geometry: </a:t>
                </a:r>
              </a:p>
              <a:p>
                <a:pPr marL="0" indent="0" algn="ctr">
                  <a:buNone/>
                </a:pPr>
                <a:r>
                  <a:rPr lang="en-US" dirty="0"/>
                  <a:t>Radius (25 cm) = 250 Thickness (1 mm) = 25,000,000 Height Uncertainty (10 nm)</a:t>
                </a:r>
              </a:p>
              <a:p>
                <a:pPr lvl="1"/>
                <a:r>
                  <a:rPr lang="en-US" dirty="0"/>
                  <a:t>The first scale thwarted direct numerical attach (Fluent could not directly solve/grid such thin structures)</a:t>
                </a:r>
              </a:p>
              <a:p>
                <a:pPr lvl="1"/>
                <a:r>
                  <a:rPr lang="en-US" dirty="0"/>
                  <a:t>Numerical stability </a:t>
                </a:r>
                <a:r>
                  <a:rPr lang="en-US" dirty="0" err="1"/>
                  <a:t>generall</a:t>
                </a:r>
                <a:r>
                  <a:rPr lang="en-US" dirty="0"/>
                  <a:t> requires roughly equal grid spacing =&gt; </a:t>
                </a:r>
              </a:p>
              <a:p>
                <a:pPr marL="0" indent="0" algn="ctr">
                  <a:buNone/>
                </a:pPr>
                <a:r>
                  <a:rPr lang="en-US" dirty="0"/>
                  <a:t>25M x 100k x 100k = </a:t>
                </a:r>
                <a14:m>
                  <m:oMath xmlns:m="http://schemas.openxmlformats.org/officeDocument/2006/math">
                    <m:r>
                      <a:rPr lang="en-US" b="0" i="1" smtClean="0">
                        <a:latin typeface="Cambria Math" panose="02040503050406030204" pitchFamily="18" charset="0"/>
                      </a:rPr>
                      <m:t>2.5</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17</m:t>
                        </m:r>
                      </m:sup>
                    </m:sSup>
                  </m:oMath>
                </a14:m>
                <a:r>
                  <a:rPr lang="en-US" dirty="0"/>
                  <a:t>grid points</a:t>
                </a:r>
              </a:p>
              <a:p>
                <a:pPr lvl="1"/>
                <a:r>
                  <a:rPr lang="en-US" dirty="0"/>
                  <a:t> Not tractable on any current computers</a:t>
                </a:r>
              </a:p>
              <a:p>
                <a:pPr lvl="1"/>
                <a:r>
                  <a:rPr lang="en-US" dirty="0"/>
                  <a:t>Need to reduce equations and dimensionality (use adapted coordinate systems – lots of good tensor analysis)</a:t>
                </a:r>
              </a:p>
              <a:p>
                <a:r>
                  <a:rPr lang="en-US" dirty="0"/>
                  <a:t>Fluid Scales:</a:t>
                </a:r>
              </a:p>
              <a:p>
                <a:pPr lvl="1"/>
                <a:r>
                  <a:rPr lang="en-US" dirty="0"/>
                  <a:t>Mirror length scales are much smaller than viscous length scales:  creeping flow is a good approximation:</a:t>
                </a:r>
              </a:p>
              <a:p>
                <a:pPr lvl="2"/>
                <a:r>
                  <a:rPr lang="en-US" dirty="0"/>
                  <a:t>Drop all inertial terms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𝑡</m:t>
                        </m:r>
                      </m:sub>
                    </m:sSub>
                    <m:r>
                      <a:rPr lang="en-US" b="1" i="1" smtClean="0">
                        <a:latin typeface="Cambria Math" panose="02040503050406030204" pitchFamily="18" charset="0"/>
                      </a:rPr>
                      <m:t>𝒗</m:t>
                    </m:r>
                    <m:r>
                      <a:rPr lang="en-US" b="1" i="0" smtClean="0">
                        <a:latin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𝒗</m:t>
                    </m:r>
                    <m:r>
                      <a:rPr lang="en-US" b="0" i="0" smtClean="0">
                        <a:latin typeface="Cambria Math" panose="02040503050406030204" pitchFamily="18" charset="0"/>
                        <a:ea typeface="Cambria Math" panose="02040503050406030204" pitchFamily="18" charset="0"/>
                      </a:rPr>
                      <m:t> </m:t>
                    </m:r>
                  </m:oMath>
                </a14:m>
                <a:r>
                  <a:rPr lang="en-US" dirty="0"/>
                  <a:t>gets dropped)</a:t>
                </a:r>
              </a:p>
            </p:txBody>
          </p:sp>
        </mc:Choice>
        <mc:Fallback xmlns="">
          <p:sp>
            <p:nvSpPr>
              <p:cNvPr id="6" name="Content Placeholder 5">
                <a:extLst>
                  <a:ext uri="{FF2B5EF4-FFF2-40B4-BE49-F238E27FC236}">
                    <a16:creationId xmlns:a16="http://schemas.microsoft.com/office/drawing/2014/main" id="{986897BB-0F14-15D2-02D4-206CC7EEB264}"/>
                  </a:ext>
                </a:extLst>
              </p:cNvPr>
              <p:cNvSpPr>
                <a:spLocks noGrp="1" noRot="1" noChangeAspect="1" noMove="1" noResize="1" noEditPoints="1" noAdjustHandles="1" noChangeArrowheads="1" noChangeShapeType="1" noTextEdit="1"/>
              </p:cNvSpPr>
              <p:nvPr>
                <p:ph sz="quarter" idx="13"/>
              </p:nvPr>
            </p:nvSpPr>
            <p:spPr>
              <a:blipFill>
                <a:blip r:embed="rId2"/>
                <a:stretch>
                  <a:fillRect l="-385" t="-1143"/>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03E67089-0D2B-09F1-3C53-E4F3BD0CF14F}"/>
              </a:ext>
            </a:extLst>
          </p:cNvPr>
          <p:cNvSpPr>
            <a:spLocks noGrp="1"/>
          </p:cNvSpPr>
          <p:nvPr>
            <p:ph type="ctrTitle"/>
          </p:nvPr>
        </p:nvSpPr>
        <p:spPr/>
        <p:txBody>
          <a:bodyPr/>
          <a:lstStyle/>
          <a:p>
            <a:r>
              <a:rPr lang="en-US"/>
              <a:t>Scale Implications</a:t>
            </a:r>
          </a:p>
        </p:txBody>
      </p:sp>
    </p:spTree>
    <p:extLst>
      <p:ext uri="{BB962C8B-B14F-4D97-AF65-F5344CB8AC3E}">
        <p14:creationId xmlns:p14="http://schemas.microsoft.com/office/powerpoint/2010/main" val="1539951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231CC523-8BC6-4921-807A-66BD262F34AB}" type="slidenum">
              <a:rPr lang="en-US" smtClean="0"/>
              <a:pPr>
                <a:defRPr/>
              </a:pPr>
              <a:t>7</a:t>
            </a:fld>
            <a:endParaRPr lang="en-US"/>
          </a:p>
        </p:txBody>
      </p:sp>
      <mc:AlternateContent xmlns:mc="http://schemas.openxmlformats.org/markup-compatibility/2006" xmlns:a14="http://schemas.microsoft.com/office/drawing/2010/main">
        <mc:Choice Requires="a14">
          <p:sp>
            <p:nvSpPr>
              <p:cNvPr id="4" name="Content Placeholder 3"/>
              <p:cNvSpPr>
                <a:spLocks noGrp="1"/>
              </p:cNvSpPr>
              <p:nvPr>
                <p:ph sz="quarter" idx="13"/>
              </p:nvPr>
            </p:nvSpPr>
            <p:spPr/>
            <p:txBody>
              <a:bodyPr/>
              <a:lstStyle/>
              <a:p>
                <a:pPr marL="0" indent="0" algn="ctr">
                  <a:buNone/>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𝜚</m:t>
                      </m:r>
                      <m:d>
                        <m:dPr>
                          <m:ctrlPr>
                            <a:rPr lang="en-US" i="1" smtClean="0">
                              <a:latin typeface="Cambria Math" panose="02040503050406030204" pitchFamily="18" charset="0"/>
                              <a:ea typeface="Cambria Math" panose="02040503050406030204" pitchFamily="18" charset="0"/>
                            </a:rPr>
                          </m:ctrlPr>
                        </m:dPr>
                        <m:e>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r>
                            <a:rPr lang="en-US" b="1"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e>
                      </m:d>
                      <m:r>
                        <a:rPr lang="en-US" b="0" i="1" smtClean="0">
                          <a:latin typeface="Cambria Math" panose="02040503050406030204" pitchFamily="18" charset="0"/>
                          <a:ea typeface="Cambria Math" panose="02040503050406030204" pitchFamily="18" charset="0"/>
                        </a:rPr>
                        <m:t>=−</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𝜚</m:t>
                      </m:r>
                      <m:r>
                        <a:rPr lang="en-US" b="1" i="1" smtClean="0">
                          <a:latin typeface="Cambria Math" panose="02040503050406030204" pitchFamily="18" charset="0"/>
                          <a:ea typeface="Cambria Math" panose="02040503050406030204" pitchFamily="18" charset="0"/>
                        </a:rPr>
                        <m:t>𝒈</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𝜚𝜈</m:t>
                      </m:r>
                      <m:sSup>
                        <m:sSupPr>
                          <m:ctrlPr>
                            <a:rPr lang="en-US" b="0" i="1" smtClean="0">
                              <a:latin typeface="Cambria Math" panose="02040503050406030204" pitchFamily="18" charset="0"/>
                              <a:ea typeface="Cambria Math" panose="02040503050406030204" pitchFamily="18" charset="0"/>
                            </a:rPr>
                          </m:ctrlPr>
                        </m:sSupPr>
                        <m:e>
                          <m:r>
                            <m:rPr>
                              <m:sty m:val="p"/>
                            </m:rP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r>
                        <a:rPr lang="en-US" b="1" i="1" smtClean="0">
                          <a:latin typeface="Cambria Math" panose="02040503050406030204" pitchFamily="18" charset="0"/>
                          <a:ea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0</m:t>
                          </m:r>
                        </m:sub>
                      </m:sSub>
                      <m:d>
                        <m:dPr>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𝑴</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m:t>
                          </m:r>
                        </m:e>
                      </m:d>
                      <m:r>
                        <a:rPr lang="en-US" b="1" i="1" smtClean="0">
                          <a:latin typeface="Cambria Math" panose="02040503050406030204" pitchFamily="18" charset="0"/>
                          <a:ea typeface="Cambria Math" panose="02040503050406030204" pitchFamily="18" charset="0"/>
                        </a:rPr>
                        <m:t>𝑯</m:t>
                      </m:r>
                      <m:r>
                        <a:rPr lang="en-US" b="1"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𝛾𝜅𝛿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oMath>
                  </m:oMathPara>
                </a14:m>
                <a:endParaRPr lang="en-US"/>
              </a:p>
              <a:p>
                <a:pPr marL="0" indent="0" algn="ctr">
                  <a:buNone/>
                </a:pPr>
                <a:endParaRPr lang="en-US"/>
              </a:p>
              <a:p>
                <a:pPr marL="0" indent="0" algn="ctr">
                  <a:buNone/>
                </a:pPr>
                <a:r>
                  <a:rPr lang="en-US"/>
                  <a:t>Magnetic Constitutive Relation: </a:t>
                </a:r>
                <a14:m>
                  <m:oMath xmlns:m="http://schemas.openxmlformats.org/officeDocument/2006/math">
                    <m:r>
                      <a:rPr lang="en-US" b="1" i="1" smtClean="0">
                        <a:latin typeface="Cambria Math" panose="02040503050406030204" pitchFamily="18" charset="0"/>
                      </a:rPr>
                      <m:t>𝑴</m:t>
                    </m:r>
                    <m:r>
                      <a:rPr lang="en-US" b="1"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𝜒</m:t>
                    </m:r>
                    <m:r>
                      <a:rPr lang="en-US" b="1" i="1" smtClean="0">
                        <a:latin typeface="Cambria Math" panose="02040503050406030204" pitchFamily="18" charset="0"/>
                        <a:ea typeface="Cambria Math" panose="02040503050406030204" pitchFamily="18" charset="0"/>
                      </a:rPr>
                      <m:t>𝑯</m:t>
                    </m:r>
                  </m:oMath>
                </a14:m>
                <a:r>
                  <a:rPr lang="en-US"/>
                  <a:t> (small field limit of typical tanh magnetization curve)</a:t>
                </a:r>
              </a:p>
              <a:p>
                <a:pPr marL="0" indent="0" algn="ctr">
                  <a:buNone/>
                </a:pPr>
                <a:endParaRPr lang="en-US"/>
              </a:p>
              <a:p>
                <a:pPr marL="0" indent="0" algn="ctr">
                  <a:buNone/>
                </a:pPr>
                <a:r>
                  <a:rPr lang="en-US"/>
                  <a:t>Static Assumption: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𝑡</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a:t> and </a:t>
                </a:r>
                <a14:m>
                  <m:oMath xmlns:m="http://schemas.openxmlformats.org/officeDocument/2006/math">
                    <m:r>
                      <a:rPr lang="en-US" b="1" i="1" smtClean="0">
                        <a:latin typeface="Cambria Math" panose="02040503050406030204" pitchFamily="18" charset="0"/>
                      </a:rPr>
                      <m:t>𝒗</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a:t>; leads to surface equilibrium equation: </a:t>
                </a:r>
                <a:endParaRPr lang="en-US" b="1"/>
              </a:p>
              <a:p>
                <a:pPr marL="0" indent="0" algn="ctr">
                  <a:buNone/>
                </a:pPr>
                <a:endParaRPr lang="en-US" b="1"/>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𝜅</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h</m:t>
                          </m:r>
                        </m:e>
                      </m:d>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𝜚</m:t>
                          </m:r>
                          <m:r>
                            <a:rPr lang="en-US" b="0" i="1" smtClean="0">
                              <a:latin typeface="Cambria Math" panose="02040503050406030204" pitchFamily="18" charset="0"/>
                              <a:ea typeface="Cambria Math" panose="02040503050406030204" pitchFamily="18" charset="0"/>
                            </a:rPr>
                            <m:t>𝑔</m:t>
                          </m:r>
                        </m:num>
                        <m:den>
                          <m:r>
                            <a:rPr lang="en-US" i="1" smtClean="0">
                              <a:latin typeface="Cambria Math" panose="02040503050406030204" pitchFamily="18" charset="0"/>
                              <a:ea typeface="Cambria Math" panose="02040503050406030204" pitchFamily="18" charset="0"/>
                            </a:rPr>
                            <m:t>𝛾</m:t>
                          </m:r>
                        </m:den>
                      </m:f>
                      <m:d>
                        <m:dPr>
                          <m:ctrlPr>
                            <a:rPr lang="en-US" i="1">
                              <a:latin typeface="Cambria Math" panose="02040503050406030204" pitchFamily="18" charset="0"/>
                            </a:rPr>
                          </m:ctrlPr>
                        </m:dPr>
                        <m:e>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ea typeface="Cambria Math" panose="02040503050406030204" pitchFamily="18" charset="0"/>
                                </a:rPr>
                                <m:t>𝜄</m:t>
                              </m:r>
                            </m:e>
                          </m:func>
                          <m:r>
                            <a:rPr lang="en-US" i="1">
                              <a:latin typeface="Cambria Math" panose="02040503050406030204" pitchFamily="18" charset="0"/>
                            </a:rPr>
                            <m:t>+</m:t>
                          </m:r>
                          <m:r>
                            <a:rPr lang="en-US" i="1">
                              <a:latin typeface="Cambria Math" panose="02040503050406030204" pitchFamily="18" charset="0"/>
                            </a:rPr>
                            <m:t>𝑟</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r>
                                <a:rPr lang="en-US" i="1">
                                  <a:latin typeface="Cambria Math" panose="02040503050406030204" pitchFamily="18" charset="0"/>
                                  <a:ea typeface="Cambria Math" panose="02040503050406030204" pitchFamily="18" charset="0"/>
                                </a:rPr>
                                <m:t>𝜄</m:t>
                              </m:r>
                            </m:e>
                          </m:func>
                          <m:r>
                            <a:rPr lang="en-US" i="1">
                              <a:latin typeface="Cambria Math" panose="02040503050406030204" pitchFamily="18" charset="0"/>
                            </a:rPr>
                            <m:t> </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e>
                              </m:d>
                            </m:e>
                          </m:func>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𝜒</m:t>
                          </m:r>
                        </m:num>
                        <m:den>
                          <m:r>
                            <a:rPr lang="en-US" b="0" i="1" smtClean="0">
                              <a:latin typeface="Cambria Math" panose="02040503050406030204" pitchFamily="18" charset="0"/>
                              <a:ea typeface="Cambria Math" panose="02040503050406030204" pitchFamily="18" charset="0"/>
                            </a:rPr>
                            <m:t>𝛾</m:t>
                          </m:r>
                        </m:den>
                      </m:f>
                      <m:r>
                        <a:rPr lang="en-US" b="0" i="0"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e>
                      </m:d>
                    </m:oMath>
                  </m:oMathPara>
                </a14:m>
                <a:endParaRPr lang="en-US"/>
              </a:p>
              <a:p>
                <a:pPr marL="0" indent="0" algn="ctr">
                  <a:buNone/>
                </a:pPr>
                <a:r>
                  <a:rPr lang="en-US"/>
                  <a:t>Nonlinear partial differential for surface shape function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endParaRPr lang="en-US"/>
              </a:p>
              <a:p>
                <a:pPr marL="0" indent="0" algn="ctr">
                  <a:buNone/>
                </a:pPr>
                <a:endParaRPr lang="en-US"/>
              </a:p>
              <a:p>
                <a:pPr marL="0" indent="0" algn="ctr">
                  <a:buNone/>
                </a:pPr>
                <a:endParaRPr lang="en-US"/>
              </a:p>
              <a:p>
                <a:pPr marL="0" indent="0" algn="ctr">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𝑟</m:t>
                          </m:r>
                        </m:den>
                      </m:f>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den>
                      </m:f>
                      <m:d>
                        <m:dPr>
                          <m:ctrlPr>
                            <a:rPr lang="en-US" i="1" smtClean="0">
                              <a:latin typeface="Cambria Math" panose="02040503050406030204" pitchFamily="18" charset="0"/>
                            </a:rPr>
                          </m:ctrlPr>
                        </m:dPr>
                        <m:e>
                          <m:r>
                            <a:rPr lang="en-US" b="0" i="1" smtClean="0">
                              <a:latin typeface="Cambria Math" panose="02040503050406030204" pitchFamily="18" charset="0"/>
                            </a:rPr>
                            <m:t>𝑟</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den>
                          </m:f>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den>
                      </m:f>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h</m:t>
                          </m:r>
                        </m:num>
                        <m:den>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𝜚</m:t>
                          </m:r>
                          <m:r>
                            <a:rPr lang="en-US" b="0" i="1" smtClean="0">
                              <a:latin typeface="Cambria Math" panose="02040503050406030204" pitchFamily="18" charset="0"/>
                            </a:rPr>
                            <m:t>𝑔</m:t>
                          </m:r>
                        </m:num>
                        <m:den>
                          <m:r>
                            <a:rPr lang="en-US" b="0" i="1" smtClean="0">
                              <a:latin typeface="Cambria Math" panose="02040503050406030204" pitchFamily="18" charset="0"/>
                              <a:ea typeface="Cambria Math" panose="02040503050406030204" pitchFamily="18" charset="0"/>
                            </a:rPr>
                            <m:t>𝛾</m:t>
                          </m:r>
                        </m:den>
                      </m:f>
                      <m:d>
                        <m:dPr>
                          <m:ctrlPr>
                            <a:rPr lang="en-US" b="0" i="1" smtClean="0">
                              <a:latin typeface="Cambria Math" panose="02040503050406030204" pitchFamily="18" charset="0"/>
                            </a:rPr>
                          </m:ctrlPr>
                        </m:dPr>
                        <m:e>
                          <m:r>
                            <a:rPr lang="en-US" b="0" i="1" smtClean="0">
                              <a:latin typeface="Cambria Math" panose="02040503050406030204" pitchFamily="18" charset="0"/>
                            </a:rPr>
                            <m:t>h</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𝜄</m:t>
                              </m:r>
                            </m:e>
                          </m:func>
                          <m:r>
                            <a:rPr lang="en-US" b="0" i="1" smtClean="0">
                              <a:latin typeface="Cambria Math" panose="02040503050406030204" pitchFamily="18" charset="0"/>
                            </a:rPr>
                            <m:t>+</m:t>
                          </m:r>
                          <m:r>
                            <a:rPr lang="en-US" b="0" i="1" smtClean="0">
                              <a:latin typeface="Cambria Math" panose="02040503050406030204" pitchFamily="18" charset="0"/>
                            </a:rPr>
                            <m:t>𝑟</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𝜄</m:t>
                              </m:r>
                            </m:e>
                          </m:func>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e>
                          </m:func>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r>
                            <a:rPr lang="en-US" i="1" smtClean="0">
                              <a:latin typeface="Cambria Math" panose="02040503050406030204" pitchFamily="18" charset="0"/>
                              <a:ea typeface="Cambria Math" panose="02040503050406030204" pitchFamily="18" charset="0"/>
                            </a:rPr>
                            <m:t>𝜒</m:t>
                          </m:r>
                        </m:num>
                        <m:den>
                          <m:r>
                            <a:rPr lang="en-US" i="1">
                              <a:latin typeface="Cambria Math" panose="02040503050406030204" pitchFamily="18" charset="0"/>
                              <a:ea typeface="Cambria Math" panose="02040503050406030204" pitchFamily="18" charset="0"/>
                            </a:rPr>
                            <m:t>𝛾</m:t>
                          </m:r>
                        </m:den>
                      </m:f>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𝐻</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oMath>
                  </m:oMathPara>
                </a14:m>
                <a:endParaRPr lang="en-US"/>
              </a:p>
              <a:p>
                <a:pPr marL="0" indent="0" algn="ctr">
                  <a:buNone/>
                </a:pPr>
                <a:r>
                  <a:rPr lang="en-US"/>
                  <a:t>Boundary Conditions: </a:t>
                </a:r>
                <a14:m>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𝑟</m:t>
                                </m:r>
                              </m:den>
                            </m:f>
                          </m:e>
                        </m:d>
                      </m:e>
                      <m:sub>
                        <m:r>
                          <a:rPr lang="en-US" b="0" i="1" smtClean="0">
                            <a:latin typeface="Cambria Math" panose="02040503050406030204" pitchFamily="18" charset="0"/>
                          </a:rPr>
                          <m:t>𝑟</m:t>
                        </m:r>
                        <m:r>
                          <a:rPr lang="en-US" b="0" i="1" smtClean="0">
                            <a:latin typeface="Cambria Math" panose="02040503050406030204" pitchFamily="18" charset="0"/>
                          </a:rPr>
                          <m:t>=0</m:t>
                        </m:r>
                      </m:sub>
                    </m:sSub>
                    <m:r>
                      <a:rPr lang="en-US" b="0" i="1" smtClean="0">
                        <a:latin typeface="Cambria Math" panose="02040503050406030204" pitchFamily="18" charset="0"/>
                      </a:rPr>
                      <m:t>=0, </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a14:m>
                <a:r>
                  <a:rPr lang="en-US"/>
                  <a:t>,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b="0" i="1" smtClean="0">
                            <a:latin typeface="Cambria Math" panose="02040503050406030204" pitchFamily="18" charset="0"/>
                          </a:rPr>
                          <m:t>𝑟</m:t>
                        </m:r>
                        <m:r>
                          <a:rPr lang="en-US" i="1">
                            <a:latin typeface="Cambria Math" panose="02040503050406030204" pitchFamily="18" charset="0"/>
                          </a:rPr>
                          <m:t>,</m:t>
                        </m:r>
                        <m:r>
                          <a:rPr lang="en-US" b="0" i="1" smtClean="0">
                            <a:latin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m:t>
                    </m:r>
                  </m:oMath>
                </a14:m>
                <a:r>
                  <a:rPr lang="en-US"/>
                  <a:t>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e>
                    </m:d>
                  </m:oMath>
                </a14:m>
                <a:endParaRPr lang="en-US"/>
              </a:p>
            </p:txBody>
          </p:sp>
        </mc:Choice>
        <mc:Fallback xmlns="">
          <p:sp>
            <p:nvSpPr>
              <p:cNvPr id="4" name="Content Placeholder 3"/>
              <p:cNvSpPr>
                <a:spLocks noGrp="1" noRot="1" noChangeAspect="1" noMove="1" noResize="1" noEditPoints="1" noAdjustHandles="1" noChangeArrowheads="1" noChangeShapeType="1" noTextEdit="1"/>
              </p:cNvSpPr>
              <p:nvPr>
                <p:ph sz="quarter" idx="13"/>
              </p:nvPr>
            </p:nvSpPr>
            <p:spPr>
              <a:blipFill>
                <a:blip r:embed="rId2"/>
                <a:stretch>
                  <a:fillRect b="-20686"/>
                </a:stretch>
              </a:blipFill>
            </p:spPr>
            <p:txBody>
              <a:bodyPr/>
              <a:lstStyle/>
              <a:p>
                <a:r>
                  <a:rPr lang="en-US">
                    <a:noFill/>
                  </a:rPr>
                  <a:t> </a:t>
                </a:r>
              </a:p>
            </p:txBody>
          </p:sp>
        </mc:Fallback>
      </mc:AlternateContent>
      <p:sp>
        <p:nvSpPr>
          <p:cNvPr id="5" name="Title 4"/>
          <p:cNvSpPr>
            <a:spLocks noGrp="1"/>
          </p:cNvSpPr>
          <p:nvPr>
            <p:ph type="ctrTitle"/>
          </p:nvPr>
        </p:nvSpPr>
        <p:spPr/>
        <p:txBody>
          <a:bodyPr/>
          <a:lstStyle/>
          <a:p>
            <a:r>
              <a:rPr lang="en-US"/>
              <a:t>Fluid Modeling Governing Physics</a:t>
            </a:r>
          </a:p>
        </p:txBody>
      </p:sp>
      <p:grpSp>
        <p:nvGrpSpPr>
          <p:cNvPr id="15" name="Group 14">
            <a:extLst>
              <a:ext uri="{FF2B5EF4-FFF2-40B4-BE49-F238E27FC236}">
                <a16:creationId xmlns:a16="http://schemas.microsoft.com/office/drawing/2014/main" id="{500A682F-1548-3CD6-A409-570DF78509D3}"/>
              </a:ext>
            </a:extLst>
          </p:cNvPr>
          <p:cNvGrpSpPr/>
          <p:nvPr/>
        </p:nvGrpSpPr>
        <p:grpSpPr>
          <a:xfrm>
            <a:off x="7283643" y="1066800"/>
            <a:ext cx="2877607" cy="1007688"/>
            <a:chOff x="9181716" y="1004212"/>
            <a:chExt cx="2877607" cy="1007688"/>
          </a:xfrm>
        </p:grpSpPr>
        <p:sp>
          <p:nvSpPr>
            <p:cNvPr id="14" name="Rectangle 13">
              <a:extLst>
                <a:ext uri="{FF2B5EF4-FFF2-40B4-BE49-F238E27FC236}">
                  <a16:creationId xmlns:a16="http://schemas.microsoft.com/office/drawing/2014/main" id="{C97DE486-FD09-79AA-A37D-F62B79E70880}"/>
                </a:ext>
              </a:extLst>
            </p:cNvPr>
            <p:cNvSpPr/>
            <p:nvPr/>
          </p:nvSpPr>
          <p:spPr>
            <a:xfrm>
              <a:off x="9181716" y="1004212"/>
              <a:ext cx="2877607" cy="10076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A8986162-AF7D-2480-0B04-99EEB842612C}"/>
                </a:ext>
              </a:extLst>
            </p:cNvPr>
            <p:cNvPicPr>
              <a:picLocks noChangeAspect="1"/>
            </p:cNvPicPr>
            <p:nvPr/>
          </p:nvPicPr>
          <p:blipFill rotWithShape="1">
            <a:blip r:embed="rId3"/>
            <a:srcRect l="17699" t="62415" r="65310" b="32174"/>
            <a:stretch/>
          </p:blipFill>
          <p:spPr>
            <a:xfrm>
              <a:off x="10017546" y="1267691"/>
              <a:ext cx="1205948" cy="371061"/>
            </a:xfrm>
            <a:prstGeom prst="rect">
              <a:avLst/>
            </a:prstGeom>
          </p:spPr>
        </p:pic>
        <p:pic>
          <p:nvPicPr>
            <p:cNvPr id="12" name="Picture 11">
              <a:extLst>
                <a:ext uri="{FF2B5EF4-FFF2-40B4-BE49-F238E27FC236}">
                  <a16:creationId xmlns:a16="http://schemas.microsoft.com/office/drawing/2014/main" id="{C6C1F809-D6EB-5768-C88C-0BCAECDC8D46}"/>
                </a:ext>
              </a:extLst>
            </p:cNvPr>
            <p:cNvPicPr>
              <a:picLocks noChangeAspect="1"/>
            </p:cNvPicPr>
            <p:nvPr/>
          </p:nvPicPr>
          <p:blipFill rotWithShape="1">
            <a:blip r:embed="rId3"/>
            <a:srcRect l="18164" t="76539" r="57436" b="18050"/>
            <a:stretch/>
          </p:blipFill>
          <p:spPr>
            <a:xfrm>
              <a:off x="9754611" y="1567812"/>
              <a:ext cx="1731818" cy="371062"/>
            </a:xfrm>
            <a:prstGeom prst="rect">
              <a:avLst/>
            </a:prstGeom>
          </p:spPr>
        </p:pic>
        <p:sp>
          <p:nvSpPr>
            <p:cNvPr id="13" name="TextBox 12">
              <a:extLst>
                <a:ext uri="{FF2B5EF4-FFF2-40B4-BE49-F238E27FC236}">
                  <a16:creationId xmlns:a16="http://schemas.microsoft.com/office/drawing/2014/main" id="{053C3545-01DC-C963-780F-3FAFBE6BC5E1}"/>
                </a:ext>
              </a:extLst>
            </p:cNvPr>
            <p:cNvSpPr txBox="1"/>
            <p:nvPr/>
          </p:nvSpPr>
          <p:spPr>
            <a:xfrm flipH="1">
              <a:off x="9181716" y="1004212"/>
              <a:ext cx="2877607" cy="369332"/>
            </a:xfrm>
            <a:prstGeom prst="rect">
              <a:avLst/>
            </a:prstGeom>
            <a:noFill/>
          </p:spPr>
          <p:txBody>
            <a:bodyPr wrap="square" rtlCol="0">
              <a:spAutoFit/>
            </a:bodyPr>
            <a:lstStyle/>
            <a:p>
              <a:r>
                <a:rPr lang="en-US"/>
                <a:t>Lower Boundary Condition</a:t>
              </a:r>
            </a:p>
          </p:txBody>
        </p:sp>
      </p:grpSp>
      <p:cxnSp>
        <p:nvCxnSpPr>
          <p:cNvPr id="7" name="Straight Connector 6">
            <a:extLst>
              <a:ext uri="{FF2B5EF4-FFF2-40B4-BE49-F238E27FC236}">
                <a16:creationId xmlns:a16="http://schemas.microsoft.com/office/drawing/2014/main" id="{CD778317-2402-F654-0655-A915C3EEB662}"/>
              </a:ext>
            </a:extLst>
          </p:cNvPr>
          <p:cNvCxnSpPr>
            <a:cxnSpLocks/>
          </p:cNvCxnSpPr>
          <p:nvPr/>
        </p:nvCxnSpPr>
        <p:spPr bwMode="auto">
          <a:xfrm>
            <a:off x="1528011" y="2755232"/>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9" name="Straight Connector 8">
            <a:extLst>
              <a:ext uri="{FF2B5EF4-FFF2-40B4-BE49-F238E27FC236}">
                <a16:creationId xmlns:a16="http://schemas.microsoft.com/office/drawing/2014/main" id="{770A11C3-2921-0205-FF72-F0298E03075B}"/>
              </a:ext>
            </a:extLst>
          </p:cNvPr>
          <p:cNvCxnSpPr>
            <a:cxnSpLocks/>
          </p:cNvCxnSpPr>
          <p:nvPr/>
        </p:nvCxnSpPr>
        <p:spPr bwMode="auto">
          <a:xfrm>
            <a:off x="1524000" y="4567990"/>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374417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D3B56D-836C-3AAD-A360-E278CF39A01D}"/>
              </a:ext>
            </a:extLst>
          </p:cNvPr>
          <p:cNvSpPr>
            <a:spLocks noGrp="1"/>
          </p:cNvSpPr>
          <p:nvPr>
            <p:ph type="sldNum" sz="quarter" idx="11"/>
          </p:nvPr>
        </p:nvSpPr>
        <p:spPr/>
        <p:txBody>
          <a:bodyPr/>
          <a:lstStyle/>
          <a:p>
            <a:pPr>
              <a:defRPr/>
            </a:pPr>
            <a:fld id="{231CC523-8BC6-4921-807A-66BD262F34AB}" type="slidenum">
              <a:rPr lang="en-US" smtClean="0"/>
              <a:pPr>
                <a:defRPr/>
              </a:pPr>
              <a:t>8</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8667D3A-A9DE-4927-40F6-0FDF5167D061}"/>
                  </a:ext>
                </a:extLst>
              </p:cNvPr>
              <p:cNvSpPr>
                <a:spLocks noGrp="1"/>
              </p:cNvSpPr>
              <p:nvPr>
                <p:ph sz="quarter" idx="13"/>
              </p:nvPr>
            </p:nvSpPr>
            <p:spPr>
              <a:xfrm>
                <a:off x="609599" y="1066800"/>
                <a:ext cx="6002215" cy="4953000"/>
              </a:xfrm>
            </p:spPr>
            <p:txBody>
              <a:bodyPr>
                <a:normAutofit lnSpcReduction="10000"/>
              </a:bodyPr>
              <a:lstStyle/>
              <a:p>
                <a:r>
                  <a:rPr lang="en-US"/>
                  <a:t>Length Scales:</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r>
                  <a:rPr lang="en-US"/>
                  <a:t>Nondimensional equations (stuff we can solve)</a:t>
                </a:r>
              </a:p>
              <a:p>
                <a:pPr marL="0" indent="0">
                  <a:buNone/>
                </a:pPr>
                <a14:m>
                  <m:oMathPara xmlns:m="http://schemas.openxmlformats.org/officeDocument/2006/math">
                    <m:oMathParaPr>
                      <m:jc m:val="center"/>
                    </m:oMathParaPr>
                    <m:oMath xmlns:m="http://schemas.openxmlformats.org/officeDocument/2006/math">
                      <m:sSup>
                        <m:sSupPr>
                          <m:ctrlPr>
                            <a:rPr lang="en-US" i="1" smtClean="0">
                              <a:latin typeface="Cambria Math" panose="02040503050406030204" pitchFamily="18" charset="0"/>
                            </a:rPr>
                          </m:ctrlPr>
                        </m:sSupPr>
                        <m:e>
                          <m:acc>
                            <m:accPr>
                              <m:chr m:val="̅"/>
                              <m:ctrlPr>
                                <a:rPr lang="en-US" i="1" smtClean="0">
                                  <a:latin typeface="Cambria Math" panose="02040503050406030204" pitchFamily="18" charset="0"/>
                                </a:rPr>
                              </m:ctrlPr>
                            </m:accPr>
                            <m:e>
                              <m:r>
                                <m:rPr>
                                  <m:sty m:val="p"/>
                                </m:rPr>
                                <a:rPr lang="en-US" i="1" smtClean="0">
                                  <a:latin typeface="Cambria Math" panose="02040503050406030204" pitchFamily="18" charset="0"/>
                                  <a:ea typeface="Cambria Math" panose="02040503050406030204" pitchFamily="18" charset="0"/>
                                </a:rPr>
                                <m:t>∇</m:t>
                              </m:r>
                            </m:e>
                          </m:acc>
                        </m:e>
                        <m:sup>
                          <m:r>
                            <a:rPr lang="en-US" b="0" i="1" smtClean="0">
                              <a:latin typeface="Cambria Math" panose="02040503050406030204" pitchFamily="18" charset="0"/>
                            </a:rPr>
                            <m:t>2</m:t>
                          </m:r>
                        </m:sup>
                      </m:sSup>
                      <m:acc>
                        <m:accPr>
                          <m:chr m:val="̅"/>
                          <m:ctrlPr>
                            <a:rPr lang="en-US" i="1" smtClean="0">
                              <a:latin typeface="Cambria Math" panose="02040503050406030204" pitchFamily="18" charset="0"/>
                            </a:rPr>
                          </m:ctrlPr>
                        </m:accPr>
                        <m:e>
                          <m:r>
                            <a:rPr lang="en-US" b="0" i="1" smtClean="0">
                              <a:latin typeface="Cambria Math" panose="02040503050406030204" pitchFamily="18" charset="0"/>
                            </a:rPr>
                            <m:t>h</m:t>
                          </m:r>
                        </m:e>
                      </m:acc>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𝑐</m:t>
                                      </m:r>
                                    </m:sub>
                                  </m:sSub>
                                </m:den>
                              </m:f>
                            </m:e>
                          </m:d>
                        </m:e>
                        <m:sup>
                          <m:r>
                            <a:rPr lang="en-US" b="0" i="1" smtClean="0">
                              <a:latin typeface="Cambria Math" panose="02040503050406030204" pitchFamily="18" charset="0"/>
                            </a:rPr>
                            <m:t>2</m:t>
                          </m:r>
                        </m:sup>
                      </m:sSup>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h</m:t>
                              </m:r>
                            </m:e>
                          </m:acc>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𝜄</m:t>
                              </m:r>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𝑅</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den>
                              </m:f>
                            </m:e>
                          </m:d>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𝜄</m:t>
                              </m:r>
                            </m:e>
                          </m:fun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𝐻</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den>
                              </m:f>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𝐻</m:t>
                                  </m:r>
                                </m:e>
                              </m:acc>
                            </m:e>
                            <m:sup>
                              <m:r>
                                <a:rPr lang="en-US" b="0" i="1" smtClean="0">
                                  <a:latin typeface="Cambria Math" panose="02040503050406030204" pitchFamily="18" charset="0"/>
                                </a:rPr>
                                <m:t>2</m:t>
                              </m:r>
                            </m:sup>
                          </m:sSup>
                          <m:r>
                            <a:rPr lang="en-US" b="0" i="1" smtClean="0">
                              <a:latin typeface="Cambria Math" panose="02040503050406030204" pitchFamily="18" charset="0"/>
                            </a:rPr>
                            <m:t> </m:t>
                          </m:r>
                        </m:e>
                      </m:d>
                    </m:oMath>
                  </m:oMathPara>
                </a14:m>
                <a:endParaRPr lang="en-US"/>
              </a:p>
              <a:p>
                <a:pPr marL="0" indent="0">
                  <a:buNone/>
                </a:pPr>
                <a:endParaRPr lang="en-US"/>
              </a:p>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h</m:t>
                                      </m:r>
                                    </m:e>
                                  </m:acc>
                                </m:num>
                                <m:den>
                                  <m:r>
                                    <a:rPr lang="en-US" i="1">
                                      <a:latin typeface="Cambria Math" panose="02040503050406030204" pitchFamily="18" charset="0"/>
                                      <a:ea typeface="Cambria Math" panose="02040503050406030204" pitchFamily="18" charset="0"/>
                                    </a:rPr>
                                    <m:t>𝜕</m:t>
                                  </m:r>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𝑟</m:t>
                                      </m:r>
                                    </m:e>
                                  </m:acc>
                                </m:den>
                              </m:f>
                            </m:e>
                          </m:d>
                        </m:e>
                        <m: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=0</m:t>
                          </m:r>
                        </m:sub>
                      </m:sSub>
                      <m:r>
                        <a:rPr lang="en-US" b="0" i="1" smtClean="0">
                          <a:latin typeface="Cambria Math" panose="02040503050406030204" pitchFamily="18" charset="0"/>
                        </a:rPr>
                        <m:t>=0</m:t>
                      </m:r>
                    </m:oMath>
                  </m:oMathPara>
                </a14:m>
                <a:endParaRPr lang="en-US"/>
              </a:p>
              <a:p>
                <a:pPr marL="0" indent="0" algn="ctr">
                  <a:buNone/>
                </a:pP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h</m:t>
                        </m:r>
                      </m:e>
                    </m:acc>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𝜃</m:t>
                    </m:r>
                  </m:oMath>
                </a14:m>
                <a:r>
                  <a:rPr lang="en-US"/>
                  <a:t>) = 1</a:t>
                </a:r>
              </a:p>
              <a:p>
                <a:pPr marL="0" indent="0">
                  <a:buNone/>
                </a:pPr>
                <a:endParaRPr lang="en-US"/>
              </a:p>
              <a:p>
                <a:pPr marL="0" indent="0">
                  <a:buNone/>
                </a:pPr>
                <a:endParaRPr lang="en-US"/>
              </a:p>
              <a:p>
                <a:pPr marL="0" indent="0">
                  <a:buNone/>
                </a:pPr>
                <a:endParaRPr lang="en-US"/>
              </a:p>
            </p:txBody>
          </p:sp>
        </mc:Choice>
        <mc:Fallback xmlns="">
          <p:sp>
            <p:nvSpPr>
              <p:cNvPr id="4" name="Content Placeholder 3">
                <a:extLst>
                  <a:ext uri="{FF2B5EF4-FFF2-40B4-BE49-F238E27FC236}">
                    <a16:creationId xmlns:a16="http://schemas.microsoft.com/office/drawing/2014/main" id="{C8667D3A-A9DE-4927-40F6-0FDF5167D061}"/>
                  </a:ext>
                </a:extLst>
              </p:cNvPr>
              <p:cNvSpPr>
                <a:spLocks noGrp="1" noRot="1" noChangeAspect="1" noMove="1" noResize="1" noEditPoints="1" noAdjustHandles="1" noChangeArrowheads="1" noChangeShapeType="1" noTextEdit="1"/>
              </p:cNvSpPr>
              <p:nvPr>
                <p:ph sz="quarter" idx="13"/>
              </p:nvPr>
            </p:nvSpPr>
            <p:spPr>
              <a:xfrm>
                <a:off x="609599" y="1066800"/>
                <a:ext cx="6002215" cy="4953000"/>
              </a:xfrm>
              <a:blipFill>
                <a:blip r:embed="rId2"/>
                <a:stretch>
                  <a:fillRect l="-609" t="-17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928BB00A-C2CB-A0E9-6570-8B4F8A542242}"/>
                  </a:ext>
                </a:extLst>
              </p:cNvPr>
              <p:cNvSpPr>
                <a:spLocks noGrp="1"/>
              </p:cNvSpPr>
              <p:nvPr>
                <p:ph sz="quarter" idx="14"/>
              </p:nvPr>
            </p:nvSpPr>
            <p:spPr>
              <a:xfrm>
                <a:off x="6921305" y="1066800"/>
                <a:ext cx="4661095" cy="3631809"/>
              </a:xfrm>
            </p:spPr>
            <p:txBody>
              <a:bodyPr/>
              <a:lstStyle/>
              <a:p>
                <a:r>
                  <a:rPr lang="en-US"/>
                  <a:t>Sanity Check:</a:t>
                </a:r>
              </a:p>
              <a:p>
                <a:pPr lvl="1"/>
                <a:r>
                  <a:rPr lang="en-US"/>
                  <a:t>No H-field, no inclination, circularly symmetric – 1D</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acc>
                            <m:accPr>
                              <m:chr m:val="̅"/>
                              <m:ctrlPr>
                                <a:rPr lang="en-US" i="1" smtClean="0">
                                  <a:latin typeface="Cambria Math" panose="02040503050406030204" pitchFamily="18" charset="0"/>
                                </a:rPr>
                              </m:ctrlPr>
                            </m:accPr>
                            <m:e>
                              <m:r>
                                <a:rPr lang="en-US" b="0" i="1" smtClean="0">
                                  <a:latin typeface="Cambria Math" panose="02040503050406030204" pitchFamily="18" charset="0"/>
                                </a:rPr>
                                <m:t>h</m:t>
                              </m:r>
                            </m:e>
                          </m:acc>
                        </m:num>
                        <m:den>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p>
                              <m:r>
                                <a:rPr lang="en-US" b="0" i="1" smtClean="0">
                                  <a:latin typeface="Cambria Math" panose="02040503050406030204" pitchFamily="18" charset="0"/>
                                </a:rPr>
                                <m:t>2</m:t>
                              </m:r>
                            </m:sup>
                          </m:sSup>
                        </m:den>
                      </m:f>
                      <m:r>
                        <a:rPr lang="en-US" b="0" i="1" smtClean="0">
                          <a:latin typeface="Cambria Math" panose="02040503050406030204" pitchFamily="18" charset="0"/>
                        </a:rPr>
                        <m:t>−2</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𝑅</m:t>
                                  </m:r>
                                </m:num>
                                <m:den>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𝑐</m:t>
                                      </m:r>
                                    </m:sub>
                                  </m:sSub>
                                </m:den>
                              </m:f>
                            </m:e>
                          </m:d>
                        </m:e>
                        <m:sup>
                          <m:r>
                            <a:rPr lang="en-US" i="1">
                              <a:latin typeface="Cambria Math" panose="02040503050406030204" pitchFamily="18" charset="0"/>
                            </a:rPr>
                            <m:t>2</m:t>
                          </m:r>
                        </m:sup>
                      </m:sSup>
                      <m:acc>
                        <m:accPr>
                          <m:chr m:val="̅"/>
                          <m:ctrlPr>
                            <a:rPr lang="en-US" i="1">
                              <a:latin typeface="Cambria Math" panose="02040503050406030204" pitchFamily="18" charset="0"/>
                            </a:rPr>
                          </m:ctrlPr>
                        </m:accPr>
                        <m:e>
                          <m:r>
                            <a:rPr lang="en-US" i="1">
                              <a:latin typeface="Cambria Math" panose="02040503050406030204" pitchFamily="18" charset="0"/>
                            </a:rPr>
                            <m:t>h</m:t>
                          </m:r>
                        </m:e>
                      </m:acc>
                      <m:r>
                        <a:rPr lang="en-US" b="0" i="1" smtClean="0">
                          <a:latin typeface="Cambria Math" panose="02040503050406030204" pitchFamily="18" charset="0"/>
                        </a:rPr>
                        <m:t>=0</m:t>
                      </m:r>
                    </m:oMath>
                  </m:oMathPara>
                </a14:m>
                <a:endParaRPr lang="en-US" b="0"/>
              </a:p>
              <a:p>
                <a:pPr marL="0" indent="0" algn="ctr">
                  <a:buNone/>
                </a:pPr>
                <a14:m>
                  <m:oMath xmlns:m="http://schemas.openxmlformats.org/officeDocument/2006/math">
                    <m:sSup>
                      <m:sSupPr>
                        <m:ctrlPr>
                          <a:rPr lang="en-US"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h</m:t>
                            </m:r>
                          </m:e>
                        </m:acc>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a14:m>
                <a:r>
                  <a:rPr lang="en-US"/>
                  <a:t>;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=1</m:t>
                    </m:r>
                  </m:oMath>
                </a14:m>
                <a:endParaRPr lang="en-US"/>
              </a:p>
              <a:p>
                <a:pPr lvl="1"/>
                <a:r>
                  <a:rPr lang="en-US"/>
                  <a:t>Solution:</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cosh</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rPr>
                                        <m:t>𝑅</m:t>
                                      </m:r>
                                    </m:num>
                                    <m:den>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𝑐</m:t>
                                          </m:r>
                                        </m:sub>
                                        <m:sup>
                                          <m:r>
                                            <a:rPr lang="en-US" i="1">
                                              <a:latin typeface="Cambria Math" panose="02040503050406030204" pitchFamily="18" charset="0"/>
                                            </a:rPr>
                                            <m:t>2</m:t>
                                          </m:r>
                                        </m:sup>
                                      </m:sSubSup>
                                    </m:den>
                                  </m:f>
                                  <m:r>
                                    <a:rPr lang="en-US" i="1">
                                      <a:latin typeface="Cambria Math" panose="02040503050406030204" pitchFamily="18" charset="0"/>
                                    </a:rPr>
                                    <m:t>𝑟</m:t>
                                  </m:r>
                                </m:e>
                              </m:d>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cosh</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2</m:t>
                                      </m:r>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num>
                                    <m:den>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𝑐</m:t>
                                          </m:r>
                                        </m:sub>
                                        <m:sup>
                                          <m:r>
                                            <a:rPr lang="en-US" i="1">
                                              <a:latin typeface="Cambria Math" panose="02040503050406030204" pitchFamily="18" charset="0"/>
                                            </a:rPr>
                                            <m:t>2</m:t>
                                          </m:r>
                                        </m:sup>
                                      </m:sSubSup>
                                    </m:den>
                                  </m:f>
                                </m:e>
                              </m:d>
                            </m:e>
                          </m:func>
                        </m:den>
                      </m:f>
                    </m:oMath>
                  </m:oMathPara>
                </a14:m>
                <a:endParaRPr lang="en-US"/>
              </a:p>
            </p:txBody>
          </p:sp>
        </mc:Choice>
        <mc:Fallback xmlns="">
          <p:sp>
            <p:nvSpPr>
              <p:cNvPr id="7" name="Content Placeholder 6">
                <a:extLst>
                  <a:ext uri="{FF2B5EF4-FFF2-40B4-BE49-F238E27FC236}">
                    <a16:creationId xmlns:a16="http://schemas.microsoft.com/office/drawing/2014/main" id="{928BB00A-C2CB-A0E9-6570-8B4F8A542242}"/>
                  </a:ext>
                </a:extLst>
              </p:cNvPr>
              <p:cNvSpPr>
                <a:spLocks noGrp="1" noRot="1" noChangeAspect="1" noMove="1" noResize="1" noEditPoints="1" noAdjustHandles="1" noChangeArrowheads="1" noChangeShapeType="1" noTextEdit="1"/>
              </p:cNvSpPr>
              <p:nvPr>
                <p:ph sz="quarter" idx="14"/>
              </p:nvPr>
            </p:nvSpPr>
            <p:spPr>
              <a:xfrm>
                <a:off x="6921305" y="1066800"/>
                <a:ext cx="4661095" cy="3631809"/>
              </a:xfrm>
              <a:blipFill>
                <a:blip r:embed="rId3"/>
                <a:stretch>
                  <a:fillRect l="-784" t="-1510"/>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2AE52C03-CBF0-4D97-B564-1F65EC7E182D}"/>
              </a:ext>
            </a:extLst>
          </p:cNvPr>
          <p:cNvSpPr>
            <a:spLocks noGrp="1"/>
          </p:cNvSpPr>
          <p:nvPr>
            <p:ph type="ctrTitle"/>
          </p:nvPr>
        </p:nvSpPr>
        <p:spPr/>
        <p:txBody>
          <a:bodyPr/>
          <a:lstStyle/>
          <a:p>
            <a:r>
              <a:rPr lang="en-US"/>
              <a:t>Numerical Analysis 1</a:t>
            </a:r>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52DB3213-95ED-E868-CCB2-51EC33FA00EA}"/>
                  </a:ext>
                </a:extLst>
              </p:cNvPr>
              <p:cNvGraphicFramePr>
                <a:graphicFrameLocks noGrp="1"/>
              </p:cNvGraphicFramePr>
              <p:nvPr/>
            </p:nvGraphicFramePr>
            <p:xfrm>
              <a:off x="667434" y="1573237"/>
              <a:ext cx="5269131" cy="1484313"/>
            </p:xfrm>
            <a:graphic>
              <a:graphicData uri="http://schemas.openxmlformats.org/drawingml/2006/table">
                <a:tbl>
                  <a:tblPr firstRow="1" bandRow="1">
                    <a:tableStyleId>{5C22544A-7EE6-4342-B048-85BDC9FD1C3A}</a:tableStyleId>
                  </a:tblPr>
                  <a:tblGrid>
                    <a:gridCol w="1756377">
                      <a:extLst>
                        <a:ext uri="{9D8B030D-6E8A-4147-A177-3AD203B41FA5}">
                          <a16:colId xmlns:a16="http://schemas.microsoft.com/office/drawing/2014/main" val="1651773718"/>
                        </a:ext>
                      </a:extLst>
                    </a:gridCol>
                    <a:gridCol w="1756377">
                      <a:extLst>
                        <a:ext uri="{9D8B030D-6E8A-4147-A177-3AD203B41FA5}">
                          <a16:colId xmlns:a16="http://schemas.microsoft.com/office/drawing/2014/main" val="1003533704"/>
                        </a:ext>
                      </a:extLst>
                    </a:gridCol>
                    <a:gridCol w="1756377">
                      <a:extLst>
                        <a:ext uri="{9D8B030D-6E8A-4147-A177-3AD203B41FA5}">
                          <a16:colId xmlns:a16="http://schemas.microsoft.com/office/drawing/2014/main" val="3936414335"/>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03474281"/>
                      </a:ext>
                    </a:extLst>
                  </a:tr>
                  <a:tr h="370840">
                    <a:tc>
                      <a:txBody>
                        <a:bodyPr/>
                        <a:lstStyle/>
                        <a:p>
                          <a:r>
                            <a:rPr lang="en-US"/>
                            <a:t>Radius</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𝑅</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𝑟</m:t>
                                    </m:r>
                                  </m:e>
                                </m:acc>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=25</m:t>
                                </m:r>
                                <m:r>
                                  <a:rPr lang="en-US" b="0" i="0" smtClean="0">
                                    <a:latin typeface="Cambria Math" panose="02040503050406030204" pitchFamily="18" charset="0"/>
                                  </a:rPr>
                                  <m:t> </m:t>
                                </m:r>
                                <m:r>
                                  <m:rPr>
                                    <m:sty m:val="p"/>
                                  </m:rPr>
                                  <a:rPr lang="en-US" b="0" i="0" smtClean="0">
                                    <a:latin typeface="Cambria Math" panose="02040503050406030204" pitchFamily="18" charset="0"/>
                                  </a:rPr>
                                  <m:t>cm</m:t>
                                </m:r>
                              </m:oMath>
                            </m:oMathPara>
                          </a14:m>
                          <a:endParaRPr lang="en-US"/>
                        </a:p>
                      </a:txBody>
                      <a:tcPr/>
                    </a:tc>
                    <a:extLst>
                      <a:ext uri="{0D108BD9-81ED-4DB2-BD59-A6C34878D82A}">
                        <a16:rowId xmlns:a16="http://schemas.microsoft.com/office/drawing/2014/main" val="1536583624"/>
                      </a:ext>
                    </a:extLst>
                  </a:tr>
                  <a:tr h="370840">
                    <a:tc>
                      <a:txBody>
                        <a:bodyPr/>
                        <a:lstStyle/>
                        <a:p>
                          <a:r>
                            <a:rPr lang="en-US"/>
                            <a:t>Height </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h</m:t>
                                    </m:r>
                                  </m:e>
                                </m:acc>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r>
                                  <a:rPr lang="en-US" b="0" i="1" smtClean="0">
                                    <a:latin typeface="Cambria Math" panose="02040503050406030204" pitchFamily="18" charset="0"/>
                                  </a:rPr>
                                  <m:t>=0.</m:t>
                                </m:r>
                                <m:r>
                                  <a:rPr lang="en-US" b="0" i="0" smtClean="0">
                                    <a:latin typeface="Cambria Math" panose="02040503050406030204" pitchFamily="18" charset="0"/>
                                  </a:rPr>
                                  <m:t>1 </m:t>
                                </m:r>
                                <m:r>
                                  <m:rPr>
                                    <m:sty m:val="p"/>
                                  </m:rPr>
                                  <a:rPr lang="en-US" b="0" i="0" smtClean="0">
                                    <a:latin typeface="Cambria Math" panose="02040503050406030204" pitchFamily="18" charset="0"/>
                                  </a:rPr>
                                  <m:t>cm</m:t>
                                </m:r>
                              </m:oMath>
                            </m:oMathPara>
                          </a14:m>
                          <a:endParaRPr lang="en-US"/>
                        </a:p>
                      </a:txBody>
                      <a:tcPr/>
                    </a:tc>
                    <a:extLst>
                      <a:ext uri="{0D108BD9-81ED-4DB2-BD59-A6C34878D82A}">
                        <a16:rowId xmlns:a16="http://schemas.microsoft.com/office/drawing/2014/main" val="3154389414"/>
                      </a:ext>
                    </a:extLst>
                  </a:tr>
                  <a:tr h="370840">
                    <a:tc>
                      <a:txBody>
                        <a:bodyPr/>
                        <a:lstStyle/>
                        <a:p>
                          <a:r>
                            <a:rPr lang="en-US"/>
                            <a:t>Magnetic Field</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𝑐</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𝐻</m:t>
                                    </m:r>
                                  </m:e>
                                </m:acc>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a:rPr lang="en-US" b="0" i="0" smtClean="0">
                                    <a:latin typeface="Cambria Math" panose="02040503050406030204" pitchFamily="18" charset="0"/>
                                  </a:rPr>
                                  <m:t> </m:t>
                                </m:r>
                                <m:r>
                                  <m:rPr>
                                    <m:sty m:val="p"/>
                                  </m:rPr>
                                  <a:rPr lang="en-US" b="0" i="0" smtClean="0">
                                    <a:latin typeface="Cambria Math" panose="02040503050406030204" pitchFamily="18" charset="0"/>
                                  </a:rPr>
                                  <m:t>A</m:t>
                                </m:r>
                                <m:r>
                                  <a:rPr lang="en-US" b="0" i="0" smtClean="0">
                                    <a:latin typeface="Cambria Math" panose="02040503050406030204" pitchFamily="18" charset="0"/>
                                  </a:rPr>
                                  <m:t>/</m:t>
                                </m:r>
                                <m:r>
                                  <m:rPr>
                                    <m:sty m:val="p"/>
                                  </m:rPr>
                                  <a:rPr lang="en-US" b="0" i="0" smtClean="0">
                                    <a:latin typeface="Cambria Math" panose="02040503050406030204" pitchFamily="18" charset="0"/>
                                  </a:rPr>
                                  <m:t>m</m:t>
                                </m:r>
                              </m:oMath>
                            </m:oMathPara>
                          </a14:m>
                          <a:endParaRPr lang="en-US"/>
                        </a:p>
                      </a:txBody>
                      <a:tcPr/>
                    </a:tc>
                    <a:extLst>
                      <a:ext uri="{0D108BD9-81ED-4DB2-BD59-A6C34878D82A}">
                        <a16:rowId xmlns:a16="http://schemas.microsoft.com/office/drawing/2014/main" val="2535857171"/>
                      </a:ext>
                    </a:extLst>
                  </a:tr>
                </a:tbl>
              </a:graphicData>
            </a:graphic>
          </p:graphicFrame>
        </mc:Choice>
        <mc:Fallback xmlns="">
          <p:graphicFrame>
            <p:nvGraphicFramePr>
              <p:cNvPr id="6" name="Table 6">
                <a:extLst>
                  <a:ext uri="{FF2B5EF4-FFF2-40B4-BE49-F238E27FC236}">
                    <a16:creationId xmlns:a16="http://schemas.microsoft.com/office/drawing/2014/main" id="{52DB3213-95ED-E868-CCB2-51EC33FA00EA}"/>
                  </a:ext>
                </a:extLst>
              </p:cNvPr>
              <p:cNvGraphicFramePr>
                <a:graphicFrameLocks noGrp="1"/>
              </p:cNvGraphicFramePr>
              <p:nvPr/>
            </p:nvGraphicFramePr>
            <p:xfrm>
              <a:off x="667434" y="1573237"/>
              <a:ext cx="5269131" cy="1484313"/>
            </p:xfrm>
            <a:graphic>
              <a:graphicData uri="http://schemas.openxmlformats.org/drawingml/2006/table">
                <a:tbl>
                  <a:tblPr firstRow="1" bandRow="1">
                    <a:tableStyleId>{5C22544A-7EE6-4342-B048-85BDC9FD1C3A}</a:tableStyleId>
                  </a:tblPr>
                  <a:tblGrid>
                    <a:gridCol w="1756377">
                      <a:extLst>
                        <a:ext uri="{9D8B030D-6E8A-4147-A177-3AD203B41FA5}">
                          <a16:colId xmlns:a16="http://schemas.microsoft.com/office/drawing/2014/main" val="1651773718"/>
                        </a:ext>
                      </a:extLst>
                    </a:gridCol>
                    <a:gridCol w="1756377">
                      <a:extLst>
                        <a:ext uri="{9D8B030D-6E8A-4147-A177-3AD203B41FA5}">
                          <a16:colId xmlns:a16="http://schemas.microsoft.com/office/drawing/2014/main" val="1003533704"/>
                        </a:ext>
                      </a:extLst>
                    </a:gridCol>
                    <a:gridCol w="1756377">
                      <a:extLst>
                        <a:ext uri="{9D8B030D-6E8A-4147-A177-3AD203B41FA5}">
                          <a16:colId xmlns:a16="http://schemas.microsoft.com/office/drawing/2014/main" val="3936414335"/>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03474281"/>
                      </a:ext>
                    </a:extLst>
                  </a:tr>
                  <a:tr h="370840">
                    <a:tc>
                      <a:txBody>
                        <a:bodyPr/>
                        <a:lstStyle/>
                        <a:p>
                          <a:r>
                            <a:rPr lang="en-US"/>
                            <a:t>Radius</a:t>
                          </a:r>
                        </a:p>
                      </a:txBody>
                      <a:tcPr/>
                    </a:tc>
                    <a:tc>
                      <a:txBody>
                        <a:bodyPr/>
                        <a:lstStyle/>
                        <a:p>
                          <a:endParaRPr lang="en-US"/>
                        </a:p>
                      </a:txBody>
                      <a:tcPr>
                        <a:blipFill>
                          <a:blip r:embed="rId4"/>
                          <a:stretch>
                            <a:fillRect l="-100000" t="-101639" r="-101384" b="-224590"/>
                          </a:stretch>
                        </a:blipFill>
                      </a:tcPr>
                    </a:tc>
                    <a:tc>
                      <a:txBody>
                        <a:bodyPr/>
                        <a:lstStyle/>
                        <a:p>
                          <a:endParaRPr lang="en-US"/>
                        </a:p>
                      </a:txBody>
                      <a:tcPr>
                        <a:blipFill>
                          <a:blip r:embed="rId4"/>
                          <a:stretch>
                            <a:fillRect l="-200694" t="-101639" r="-1736" b="-224590"/>
                          </a:stretch>
                        </a:blipFill>
                      </a:tcPr>
                    </a:tc>
                    <a:extLst>
                      <a:ext uri="{0D108BD9-81ED-4DB2-BD59-A6C34878D82A}">
                        <a16:rowId xmlns:a16="http://schemas.microsoft.com/office/drawing/2014/main" val="1536583624"/>
                      </a:ext>
                    </a:extLst>
                  </a:tr>
                  <a:tr h="371793">
                    <a:tc>
                      <a:txBody>
                        <a:bodyPr/>
                        <a:lstStyle/>
                        <a:p>
                          <a:r>
                            <a:rPr lang="en-US"/>
                            <a:t>Height </a:t>
                          </a:r>
                        </a:p>
                      </a:txBody>
                      <a:tcPr/>
                    </a:tc>
                    <a:tc>
                      <a:txBody>
                        <a:bodyPr/>
                        <a:lstStyle/>
                        <a:p>
                          <a:endParaRPr lang="en-US"/>
                        </a:p>
                      </a:txBody>
                      <a:tcPr>
                        <a:blipFill>
                          <a:blip r:embed="rId4"/>
                          <a:stretch>
                            <a:fillRect l="-100000" t="-201639" r="-101384" b="-124590"/>
                          </a:stretch>
                        </a:blipFill>
                      </a:tcPr>
                    </a:tc>
                    <a:tc>
                      <a:txBody>
                        <a:bodyPr/>
                        <a:lstStyle/>
                        <a:p>
                          <a:endParaRPr lang="en-US"/>
                        </a:p>
                      </a:txBody>
                      <a:tcPr>
                        <a:blipFill>
                          <a:blip r:embed="rId4"/>
                          <a:stretch>
                            <a:fillRect l="-200694" t="-201639" r="-1736" b="-124590"/>
                          </a:stretch>
                        </a:blipFill>
                      </a:tcPr>
                    </a:tc>
                    <a:extLst>
                      <a:ext uri="{0D108BD9-81ED-4DB2-BD59-A6C34878D82A}">
                        <a16:rowId xmlns:a16="http://schemas.microsoft.com/office/drawing/2014/main" val="3154389414"/>
                      </a:ext>
                    </a:extLst>
                  </a:tr>
                  <a:tr h="370840">
                    <a:tc>
                      <a:txBody>
                        <a:bodyPr/>
                        <a:lstStyle/>
                        <a:p>
                          <a:r>
                            <a:rPr lang="en-US"/>
                            <a:t>Magnetic Field</a:t>
                          </a:r>
                        </a:p>
                      </a:txBody>
                      <a:tcPr/>
                    </a:tc>
                    <a:tc>
                      <a:txBody>
                        <a:bodyPr/>
                        <a:lstStyle/>
                        <a:p>
                          <a:endParaRPr lang="en-US"/>
                        </a:p>
                      </a:txBody>
                      <a:tcPr>
                        <a:blipFill>
                          <a:blip r:embed="rId4"/>
                          <a:stretch>
                            <a:fillRect l="-100000" t="-301639" r="-101384" b="-24590"/>
                          </a:stretch>
                        </a:blipFill>
                      </a:tcPr>
                    </a:tc>
                    <a:tc>
                      <a:txBody>
                        <a:bodyPr/>
                        <a:lstStyle/>
                        <a:p>
                          <a:endParaRPr lang="en-US"/>
                        </a:p>
                      </a:txBody>
                      <a:tcPr>
                        <a:blipFill>
                          <a:blip r:embed="rId4"/>
                          <a:stretch>
                            <a:fillRect l="-200694" t="-301639" r="-1736" b="-24590"/>
                          </a:stretch>
                        </a:blipFill>
                      </a:tcPr>
                    </a:tc>
                    <a:extLst>
                      <a:ext uri="{0D108BD9-81ED-4DB2-BD59-A6C34878D82A}">
                        <a16:rowId xmlns:a16="http://schemas.microsoft.com/office/drawing/2014/main" val="2535857171"/>
                      </a:ext>
                    </a:extLst>
                  </a:tr>
                </a:tbl>
              </a:graphicData>
            </a:graphic>
          </p:graphicFrame>
        </mc:Fallback>
      </mc:AlternateContent>
      <p:pic>
        <p:nvPicPr>
          <p:cNvPr id="9" name="Picture 8">
            <a:extLst>
              <a:ext uri="{FF2B5EF4-FFF2-40B4-BE49-F238E27FC236}">
                <a16:creationId xmlns:a16="http://schemas.microsoft.com/office/drawing/2014/main" id="{7091BC93-53AF-DC6B-0A99-C67D12C826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6400" y="4414535"/>
            <a:ext cx="2667000" cy="2000250"/>
          </a:xfrm>
          <a:prstGeom prst="rect">
            <a:avLst/>
          </a:prstGeom>
        </p:spPr>
      </p:pic>
      <p:pic>
        <p:nvPicPr>
          <p:cNvPr id="11" name="Picture 10">
            <a:extLst>
              <a:ext uri="{FF2B5EF4-FFF2-40B4-BE49-F238E27FC236}">
                <a16:creationId xmlns:a16="http://schemas.microsoft.com/office/drawing/2014/main" id="{E9B754C0-7476-710B-EDB8-9749C802CB73}"/>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108338" y="4588345"/>
            <a:ext cx="2327676" cy="1745757"/>
          </a:xfrm>
          <a:prstGeom prst="rect">
            <a:avLst/>
          </a:prstGeom>
        </p:spPr>
      </p:pic>
      <p:sp>
        <p:nvSpPr>
          <p:cNvPr id="12" name="TextBox 11">
            <a:extLst>
              <a:ext uri="{FF2B5EF4-FFF2-40B4-BE49-F238E27FC236}">
                <a16:creationId xmlns:a16="http://schemas.microsoft.com/office/drawing/2014/main" id="{CA706016-E243-0104-E6E5-DF43F7D4ED5C}"/>
              </a:ext>
            </a:extLst>
          </p:cNvPr>
          <p:cNvSpPr txBox="1"/>
          <p:nvPr/>
        </p:nvSpPr>
        <p:spPr>
          <a:xfrm>
            <a:off x="189371" y="5974748"/>
            <a:ext cx="6482865" cy="461665"/>
          </a:xfrm>
          <a:prstGeom prst="rect">
            <a:avLst/>
          </a:prstGeom>
          <a:solidFill>
            <a:schemeClr val="accent5">
              <a:lumMod val="60000"/>
              <a:lumOff val="40000"/>
            </a:schemeClr>
          </a:solidFill>
        </p:spPr>
        <p:txBody>
          <a:bodyPr wrap="none" rtlCol="0">
            <a:spAutoFit/>
          </a:bodyPr>
          <a:lstStyle/>
          <a:p>
            <a:r>
              <a:rPr lang="en-US" sz="2400" b="1" i="1"/>
              <a:t>Thin Layers Emerge… Numerically hard!!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3DABF9E-546A-E74D-DBF0-CBCD127CE9FE}"/>
                  </a:ext>
                </a:extLst>
              </p:cNvPr>
              <p:cNvSpPr txBox="1"/>
              <p:nvPr/>
            </p:nvSpPr>
            <p:spPr>
              <a:xfrm>
                <a:off x="5997090" y="5045328"/>
                <a:ext cx="759310"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h</m:t>
                    </m:r>
                  </m:oMath>
                </a14:m>
                <a:r>
                  <a:rPr lang="en-US"/>
                  <a:t> (m)</a:t>
                </a:r>
              </a:p>
            </p:txBody>
          </p:sp>
        </mc:Choice>
        <mc:Fallback xmlns="">
          <p:sp>
            <p:nvSpPr>
              <p:cNvPr id="13" name="TextBox 12">
                <a:extLst>
                  <a:ext uri="{FF2B5EF4-FFF2-40B4-BE49-F238E27FC236}">
                    <a16:creationId xmlns:a16="http://schemas.microsoft.com/office/drawing/2014/main" id="{F3DABF9E-546A-E74D-DBF0-CBCD127CE9FE}"/>
                  </a:ext>
                </a:extLst>
              </p:cNvPr>
              <p:cNvSpPr txBox="1">
                <a:spLocks noRot="1" noChangeAspect="1" noMove="1" noResize="1" noEditPoints="1" noAdjustHandles="1" noChangeArrowheads="1" noChangeShapeType="1" noTextEdit="1"/>
              </p:cNvSpPr>
              <p:nvPr/>
            </p:nvSpPr>
            <p:spPr>
              <a:xfrm>
                <a:off x="5997090" y="5045328"/>
                <a:ext cx="759310" cy="369332"/>
              </a:xfrm>
              <a:prstGeom prst="rect">
                <a:avLst/>
              </a:prstGeom>
              <a:blipFill>
                <a:blip r:embed="rId7"/>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6B7B019-2B71-3C2B-3DBA-0A8C7BE2774D}"/>
                  </a:ext>
                </a:extLst>
              </p:cNvPr>
              <p:cNvSpPr txBox="1"/>
              <p:nvPr/>
            </p:nvSpPr>
            <p:spPr>
              <a:xfrm>
                <a:off x="7570615" y="6263814"/>
                <a:ext cx="759310"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𝑟</m:t>
                    </m:r>
                  </m:oMath>
                </a14:m>
                <a:r>
                  <a:rPr lang="en-US"/>
                  <a:t> (m)</a:t>
                </a:r>
              </a:p>
            </p:txBody>
          </p:sp>
        </mc:Choice>
        <mc:Fallback xmlns="">
          <p:sp>
            <p:nvSpPr>
              <p:cNvPr id="14" name="TextBox 13">
                <a:extLst>
                  <a:ext uri="{FF2B5EF4-FFF2-40B4-BE49-F238E27FC236}">
                    <a16:creationId xmlns:a16="http://schemas.microsoft.com/office/drawing/2014/main" id="{06B7B019-2B71-3C2B-3DBA-0A8C7BE2774D}"/>
                  </a:ext>
                </a:extLst>
              </p:cNvPr>
              <p:cNvSpPr txBox="1">
                <a:spLocks noRot="1" noChangeAspect="1" noMove="1" noResize="1" noEditPoints="1" noAdjustHandles="1" noChangeArrowheads="1" noChangeShapeType="1" noTextEdit="1"/>
              </p:cNvSpPr>
              <p:nvPr/>
            </p:nvSpPr>
            <p:spPr>
              <a:xfrm>
                <a:off x="7570615" y="6263814"/>
                <a:ext cx="759310" cy="369332"/>
              </a:xfrm>
              <a:prstGeom prst="rect">
                <a:avLst/>
              </a:prstGeom>
              <a:blipFill>
                <a:blip r:embed="rId8"/>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754107-FF2A-7895-FC95-7313928EF70C}"/>
                  </a:ext>
                </a:extLst>
              </p:cNvPr>
              <p:cNvSpPr txBox="1"/>
              <p:nvPr/>
            </p:nvSpPr>
            <p:spPr>
              <a:xfrm>
                <a:off x="9423055" y="4698643"/>
                <a:ext cx="759310"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h</m:t>
                    </m:r>
                  </m:oMath>
                </a14:m>
                <a:r>
                  <a:rPr lang="en-US"/>
                  <a:t> (m)</a:t>
                </a:r>
              </a:p>
            </p:txBody>
          </p:sp>
        </mc:Choice>
        <mc:Fallback xmlns="">
          <p:sp>
            <p:nvSpPr>
              <p:cNvPr id="15" name="TextBox 14">
                <a:extLst>
                  <a:ext uri="{FF2B5EF4-FFF2-40B4-BE49-F238E27FC236}">
                    <a16:creationId xmlns:a16="http://schemas.microsoft.com/office/drawing/2014/main" id="{91754107-FF2A-7895-FC95-7313928EF70C}"/>
                  </a:ext>
                </a:extLst>
              </p:cNvPr>
              <p:cNvSpPr txBox="1">
                <a:spLocks noRot="1" noChangeAspect="1" noMove="1" noResize="1" noEditPoints="1" noAdjustHandles="1" noChangeArrowheads="1" noChangeShapeType="1" noTextEdit="1"/>
              </p:cNvSpPr>
              <p:nvPr/>
            </p:nvSpPr>
            <p:spPr>
              <a:xfrm>
                <a:off x="9423055" y="4698643"/>
                <a:ext cx="759310" cy="369332"/>
              </a:xfrm>
              <a:prstGeom prst="rect">
                <a:avLst/>
              </a:prstGeom>
              <a:blipFill>
                <a:blip r:embed="rId7"/>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B150EC7-E496-0367-1B7F-F9555B6625EC}"/>
                  </a:ext>
                </a:extLst>
              </p:cNvPr>
              <p:cNvSpPr txBox="1"/>
              <p:nvPr/>
            </p:nvSpPr>
            <p:spPr>
              <a:xfrm>
                <a:off x="9920752" y="6183868"/>
                <a:ext cx="759310"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𝑟</m:t>
                    </m:r>
                  </m:oMath>
                </a14:m>
                <a:r>
                  <a:rPr lang="en-US"/>
                  <a:t> (m)</a:t>
                </a:r>
              </a:p>
            </p:txBody>
          </p:sp>
        </mc:Choice>
        <mc:Fallback xmlns="">
          <p:sp>
            <p:nvSpPr>
              <p:cNvPr id="16" name="TextBox 15">
                <a:extLst>
                  <a:ext uri="{FF2B5EF4-FFF2-40B4-BE49-F238E27FC236}">
                    <a16:creationId xmlns:a16="http://schemas.microsoft.com/office/drawing/2014/main" id="{DB150EC7-E496-0367-1B7F-F9555B6625EC}"/>
                  </a:ext>
                </a:extLst>
              </p:cNvPr>
              <p:cNvSpPr txBox="1">
                <a:spLocks noRot="1" noChangeAspect="1" noMove="1" noResize="1" noEditPoints="1" noAdjustHandles="1" noChangeArrowheads="1" noChangeShapeType="1" noTextEdit="1"/>
              </p:cNvSpPr>
              <p:nvPr/>
            </p:nvSpPr>
            <p:spPr>
              <a:xfrm>
                <a:off x="9920752" y="6183868"/>
                <a:ext cx="759310" cy="369332"/>
              </a:xfrm>
              <a:prstGeom prst="rect">
                <a:avLst/>
              </a:prstGeom>
              <a:blipFill>
                <a:blip r:embed="rId9"/>
                <a:stretch>
                  <a:fillRect t="-8197" b="-24590"/>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426B961D-1B63-6DDD-74EC-05A99E735AC1}"/>
              </a:ext>
            </a:extLst>
          </p:cNvPr>
          <p:cNvSpPr/>
          <p:nvPr/>
        </p:nvSpPr>
        <p:spPr>
          <a:xfrm>
            <a:off x="8553157" y="4516231"/>
            <a:ext cx="458219" cy="1817871"/>
          </a:xfrm>
          <a:prstGeom prst="rect">
            <a:avLst/>
          </a:prstGeom>
          <a:solidFill>
            <a:srgbClr val="A0C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FA6DB7F9-B90D-B813-DCE0-16CE4A94ABD7}"/>
              </a:ext>
            </a:extLst>
          </p:cNvPr>
          <p:cNvCxnSpPr/>
          <p:nvPr/>
        </p:nvCxnSpPr>
        <p:spPr bwMode="auto">
          <a:xfrm>
            <a:off x="9011376" y="4516231"/>
            <a:ext cx="411679" cy="7211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20" name="Straight Connector 19">
            <a:extLst>
              <a:ext uri="{FF2B5EF4-FFF2-40B4-BE49-F238E27FC236}">
                <a16:creationId xmlns:a16="http://schemas.microsoft.com/office/drawing/2014/main" id="{9D9F8CB5-916A-3856-642C-87D47BAF5E23}"/>
              </a:ext>
            </a:extLst>
          </p:cNvPr>
          <p:cNvCxnSpPr>
            <a:cxnSpLocks/>
          </p:cNvCxnSpPr>
          <p:nvPr/>
        </p:nvCxnSpPr>
        <p:spPr bwMode="auto">
          <a:xfrm flipV="1">
            <a:off x="9011376" y="6183868"/>
            <a:ext cx="345297" cy="15023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973211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A522BD-5DD4-550E-07F4-0FA16CEC00A2}"/>
              </a:ext>
            </a:extLst>
          </p:cNvPr>
          <p:cNvSpPr>
            <a:spLocks noGrp="1"/>
          </p:cNvSpPr>
          <p:nvPr>
            <p:ph type="sldNum" sz="quarter" idx="11"/>
          </p:nvPr>
        </p:nvSpPr>
        <p:spPr/>
        <p:txBody>
          <a:bodyPr/>
          <a:lstStyle/>
          <a:p>
            <a:pPr>
              <a:defRPr/>
            </a:pPr>
            <a:fld id="{231CC523-8BC6-4921-807A-66BD262F34AB}" type="slidenum">
              <a:rPr lang="en-US" smtClean="0"/>
              <a:pPr>
                <a:defRPr/>
              </a:pPr>
              <a:t>9</a:t>
            </a:fld>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706A9F7-52E9-C2E9-82B6-0F6B096A17A1}"/>
                  </a:ext>
                </a:extLst>
              </p:cNvPr>
              <p:cNvSpPr>
                <a:spLocks noGrp="1"/>
              </p:cNvSpPr>
              <p:nvPr>
                <p:ph sz="quarter" idx="13"/>
              </p:nvPr>
            </p:nvSpPr>
            <p:spPr/>
            <p:txBody>
              <a:bodyPr/>
              <a:lstStyle/>
              <a:p>
                <a:r>
                  <a:rPr lang="en-US"/>
                  <a:t>Angular Separation</a:t>
                </a:r>
              </a:p>
              <a:p>
                <a:pPr lvl="1"/>
                <a:r>
                  <a:rPr lang="en-US"/>
                  <a:t>Assume </a:t>
                </a:r>
                <a14:m>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cos</m:t>
                        </m:r>
                      </m:fName>
                      <m:e>
                        <m:d>
                          <m:dPr>
                            <m:ctrlPr>
                              <a:rPr lang="en-US"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𝜃</m:t>
                            </m:r>
                          </m:e>
                        </m:d>
                      </m:e>
                    </m:func>
                  </m:oMath>
                </a14:m>
                <a:r>
                  <a:rPr lang="en-US"/>
                  <a:t> expansion of </a:t>
                </a:r>
                <a14:m>
                  <m:oMath xmlns:m="http://schemas.openxmlformats.org/officeDocument/2006/math">
                    <m:r>
                      <a:rPr lang="en-US" b="0" i="1" smtClean="0">
                        <a:latin typeface="Cambria Math" panose="02040503050406030204" pitchFamily="18" charset="0"/>
                      </a:rPr>
                      <m:t>h</m:t>
                    </m:r>
                  </m:oMath>
                </a14:m>
                <a:r>
                  <a:rPr lang="en-US"/>
                  <a:t> and </a:t>
                </a:r>
                <a14:m>
                  <m:oMath xmlns:m="http://schemas.openxmlformats.org/officeDocument/2006/math">
                    <m:r>
                      <a:rPr lang="en-US" b="0" i="1" smtClean="0">
                        <a:latin typeface="Cambria Math" panose="02040503050406030204" pitchFamily="18" charset="0"/>
                      </a:rPr>
                      <m:t>𝐻</m:t>
                    </m:r>
                  </m:oMath>
                </a14:m>
                <a:endParaRPr lang="en-US"/>
              </a:p>
              <a:p>
                <a:pPr lvl="1"/>
                <a:r>
                  <a:rPr lang="en-US"/>
                  <a:t>Ignore the nonlinear contributions of </a:t>
                </a:r>
                <a14:m>
                  <m:oMath xmlns:m="http://schemas.openxmlformats.org/officeDocument/2006/math">
                    <m:r>
                      <a:rPr lang="en-US" b="0" i="1" smtClean="0">
                        <a:latin typeface="Cambria Math" panose="02040503050406030204" pitchFamily="18" charset="0"/>
                      </a:rPr>
                      <m:t>h</m:t>
                    </m:r>
                  </m:oMath>
                </a14:m>
                <a:r>
                  <a:rPr lang="en-US"/>
                  <a:t> in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2</m:t>
                        </m:r>
                      </m:sup>
                    </m:sSup>
                  </m:oMath>
                </a14:m>
                <a:r>
                  <a:rPr lang="en-US"/>
                  <a:t> term</a:t>
                </a:r>
              </a:p>
              <a:p>
                <a:pPr lvl="1"/>
                <a:r>
                  <a:rPr lang="en-US"/>
                  <a:t>Fourier expand the H-field; the surface deformations will be at 2x the angular spacing due to quadratic dependence</a:t>
                </a:r>
              </a:p>
              <a:p>
                <a:pPr lvl="1"/>
                <a:r>
                  <a:rPr lang="en-US"/>
                  <a:t>Curvature piece is replaced by </a:t>
                </a:r>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r>
                      <a:rPr lang="en-US" b="0" i="1"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oMath>
                </a14:m>
                <a:endParaRPr lang="en-US"/>
              </a:p>
              <a:p>
                <a:pPr lvl="1"/>
                <a:r>
                  <a:rPr lang="en-US"/>
                  <a:t>Solve for amplitude for each m; ordinary differential equation</a:t>
                </a:r>
              </a:p>
              <a:p>
                <a:r>
                  <a:rPr lang="en-US"/>
                  <a:t>Solution form</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𝑚</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m:t>
                              </m:r>
                            </m:e>
                          </m:d>
                          <m:r>
                            <a:rPr lang="en-US" b="0" i="1" smtClean="0">
                              <a:latin typeface="Cambria Math" panose="02040503050406030204" pitchFamily="18" charset="0"/>
                              <a:ea typeface="Cambria Math" panose="02040503050406030204" pitchFamily="18" charset="0"/>
                            </a:rPr>
                            <m:t> </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𝜃</m:t>
                              </m:r>
                            </m:e>
                          </m:func>
                        </m:e>
                      </m:nary>
                      <m:r>
                        <a:rPr lang="en-US" b="0" i="1" smtClean="0">
                          <a:latin typeface="Cambria Math" panose="02040503050406030204" pitchFamily="18" charset="0"/>
                          <a:ea typeface="Cambria Math" panose="02040503050406030204" pitchFamily="18" charset="0"/>
                        </a:rPr>
                        <m:t> </m:t>
                      </m:r>
                    </m:oMath>
                  </m:oMathPara>
                </a14:m>
                <a:endParaRPr lang="en-US"/>
              </a:p>
              <a:p>
                <a:pPr marL="0" indent="0" algn="ctr">
                  <a:buNone/>
                </a:pPr>
                <a:endParaRPr lang="en-US"/>
              </a:p>
              <a:p>
                <a:pPr marL="0" indent="0" algn="ctr">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𝑟</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𝑑𝑟</m:t>
                          </m:r>
                        </m:den>
                      </m:f>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f>
                            <m:fPr>
                              <m:ctrlPr>
                                <a:rPr lang="en-US" b="0" i="1" smtClean="0">
                                  <a:latin typeface="Cambria Math" panose="02040503050406030204" pitchFamily="18" charset="0"/>
                                </a:rPr>
                              </m:ctrlPr>
                            </m:fPr>
                            <m:num>
                              <m:r>
                                <a:rPr lang="en-US" b="0" i="1" smtClean="0">
                                  <a:latin typeface="Cambria Math" panose="02040503050406030204" pitchFamily="18" charset="0"/>
                                </a:rPr>
                                <m:t>𝑑h</m:t>
                              </m:r>
                            </m:num>
                            <m:den>
                              <m:r>
                                <a:rPr lang="en-US" b="0" i="1" smtClean="0">
                                  <a:latin typeface="Cambria Math" panose="02040503050406030204" pitchFamily="18" charset="0"/>
                                </a:rPr>
                                <m:t>𝑑𝑟</m:t>
                              </m:r>
                            </m:den>
                          </m:f>
                        </m:e>
                      </m:d>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rPr>
                            <m:t>2</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𝑅</m:t>
                                      </m:r>
                                    </m:num>
                                    <m:den>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𝑐</m:t>
                                          </m:r>
                                        </m:sub>
                                      </m:sSub>
                                    </m:den>
                                  </m:f>
                                </m:e>
                              </m:d>
                            </m:e>
                            <m:sup>
                              <m:r>
                                <a:rPr lang="en-US" i="1">
                                  <a:latin typeface="Cambria Math" panose="02040503050406030204" pitchFamily="18" charset="0"/>
                                </a:rPr>
                                <m:t>2</m:t>
                              </m:r>
                            </m:sup>
                          </m:sSup>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cos</m:t>
                              </m:r>
                            </m:fName>
                            <m:e>
                              <m:r>
                                <a:rPr lang="en-US" i="1" smtClean="0">
                                  <a:latin typeface="Cambria Math" panose="02040503050406030204" pitchFamily="18" charset="0"/>
                                  <a:ea typeface="Cambria Math" panose="02040503050406030204" pitchFamily="18" charset="0"/>
                                </a:rPr>
                                <m:t>𝜄</m:t>
                              </m:r>
                            </m:e>
                          </m:func>
                        </m:e>
                      </m:d>
                      <m:r>
                        <a:rPr lang="en-US" b="0" i="1" smtClean="0">
                          <a:latin typeface="Cambria Math" panose="02040503050406030204" pitchFamily="18" charset="0"/>
                        </a:rPr>
                        <m:t>h</m:t>
                      </m:r>
                      <m:r>
                        <a:rPr lang="en-US" b="0" i="1" smtClean="0">
                          <a:latin typeface="Cambria Math" panose="02040503050406030204" pitchFamily="18" charset="0"/>
                        </a:rPr>
                        <m:t>=2</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𝑅</m:t>
                                  </m:r>
                                </m:num>
                                <m:den>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𝑐</m:t>
                                      </m:r>
                                    </m:sub>
                                  </m:sSub>
                                </m:den>
                              </m:f>
                            </m:e>
                          </m:d>
                        </m:e>
                        <m:sup>
                          <m:r>
                            <a:rPr lang="en-US" i="1">
                              <a:latin typeface="Cambria Math" panose="02040503050406030204" pitchFamily="18" charset="0"/>
                            </a:rPr>
                            <m:t>2</m:t>
                          </m:r>
                        </m:sup>
                      </m:sSup>
                      <m:d>
                        <m:dPr>
                          <m:begChr m:val="["/>
                          <m:endChr m:val="]"/>
                          <m:ctrlPr>
                            <a:rPr lang="en-US" i="1" smtClean="0">
                              <a:latin typeface="Cambria Math" panose="02040503050406030204" pitchFamily="18" charset="0"/>
                            </a:rPr>
                          </m:ctrlPr>
                        </m:d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𝑅</m:t>
                                  </m:r>
                                </m:num>
                                <m:den>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0</m:t>
                                      </m:r>
                                    </m:sub>
                                  </m:sSub>
                                </m:den>
                              </m:f>
                            </m:e>
                          </m:d>
                          <m:r>
                            <a:rPr lang="en-US" i="1">
                              <a:latin typeface="Cambria Math" panose="02040503050406030204" pitchFamily="18" charset="0"/>
                            </a:rPr>
                            <m:t> </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r>
                                <a:rPr lang="en-US" i="1">
                                  <a:latin typeface="Cambria Math" panose="02040503050406030204" pitchFamily="18" charset="0"/>
                                  <a:ea typeface="Cambria Math" panose="02040503050406030204" pitchFamily="18" charset="0"/>
                                </a:rPr>
                                <m:t>𝜄</m:t>
                              </m:r>
                            </m:e>
                          </m:func>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𝑟</m:t>
                              </m:r>
                            </m:e>
                          </m:acc>
                          <m:r>
                            <a:rPr lang="en-US" i="1">
                              <a:latin typeface="Cambria Math" panose="02040503050406030204" pitchFamily="18" charset="0"/>
                            </a:rPr>
                            <m:t> </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ea typeface="Cambria Math" panose="02040503050406030204" pitchFamily="18" charset="0"/>
                                </a:rPr>
                                <m:t>𝜃</m:t>
                              </m:r>
                            </m:e>
                          </m:func>
                          <m:r>
                            <a:rPr lang="en-US" i="1">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𝐻</m:t>
                                      </m:r>
                                    </m:sub>
                                  </m:sSub>
                                </m:num>
                                <m:den>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0</m:t>
                                      </m:r>
                                    </m:sub>
                                  </m:sSub>
                                </m:den>
                              </m:f>
                            </m:e>
                          </m:d>
                          <m:r>
                            <a:rPr lang="en-US" i="1">
                              <a:latin typeface="Cambria Math" panose="02040503050406030204" pitchFamily="18" charset="0"/>
                            </a:rPr>
                            <m:t> </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𝐻</m:t>
                                  </m:r>
                                </m:e>
                              </m:acc>
                            </m:e>
                            <m:sup>
                              <m:r>
                                <a:rPr lang="en-US" i="1">
                                  <a:latin typeface="Cambria Math" panose="02040503050406030204" pitchFamily="18" charset="0"/>
                                </a:rPr>
                                <m:t>2</m:t>
                              </m:r>
                            </m:sup>
                          </m:sSup>
                        </m:e>
                      </m:d>
                    </m:oMath>
                  </m:oMathPara>
                </a14:m>
                <a:endParaRPr lang="en-US"/>
              </a:p>
              <a:p>
                <a:pPr lvl="1"/>
                <a:endParaRPr lang="en-US"/>
              </a:p>
              <a:p>
                <a:pPr lvl="1"/>
                <a:r>
                  <a:rPr lang="en-US"/>
                  <a:t>Only a handful of m’s:  m=0, 1 (tilt), m~30 for the field oscillations (this produces the quilting)</a:t>
                </a:r>
              </a:p>
              <a:p>
                <a:pPr lvl="1"/>
                <a:r>
                  <a:rPr lang="en-US"/>
                  <a:t>For 10 deg tilt (~ .17 rad), </a:t>
                </a:r>
                <a14:m>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cos</m:t>
                        </m:r>
                      </m:fName>
                      <m:e>
                        <m:r>
                          <a:rPr lang="en-US" i="1" smtClean="0">
                            <a:latin typeface="Cambria Math" panose="02040503050406030204" pitchFamily="18" charset="0"/>
                            <a:ea typeface="Cambria Math" panose="02040503050406030204" pitchFamily="18" charset="0"/>
                          </a:rPr>
                          <m:t>𝜄</m:t>
                        </m:r>
                      </m:e>
                    </m:func>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0.97</m:t>
                    </m:r>
                  </m:oMath>
                </a14:m>
                <a:r>
                  <a:rPr lang="en-US"/>
                  <a:t>, </a:t>
                </a:r>
                <a14:m>
                  <m:oMath xmlns:m="http://schemas.openxmlformats.org/officeDocument/2006/math">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sin</m:t>
                        </m:r>
                      </m:fName>
                      <m:e>
                        <m:r>
                          <a:rPr lang="en-US" i="1" smtClean="0">
                            <a:latin typeface="Cambria Math" panose="02040503050406030204" pitchFamily="18" charset="0"/>
                            <a:ea typeface="Cambria Math" panose="02040503050406030204" pitchFamily="18" charset="0"/>
                          </a:rPr>
                          <m:t>𝜄</m:t>
                        </m:r>
                      </m:e>
                    </m:func>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0.17</m:t>
                    </m:r>
                  </m:oMath>
                </a14:m>
                <a:endParaRPr lang="en-US"/>
              </a:p>
            </p:txBody>
          </p:sp>
        </mc:Choice>
        <mc:Fallback xmlns="">
          <p:sp>
            <p:nvSpPr>
              <p:cNvPr id="4" name="Content Placeholder 3">
                <a:extLst>
                  <a:ext uri="{FF2B5EF4-FFF2-40B4-BE49-F238E27FC236}">
                    <a16:creationId xmlns:a16="http://schemas.microsoft.com/office/drawing/2014/main" id="{5706A9F7-52E9-C2E9-82B6-0F6B096A17A1}"/>
                  </a:ext>
                </a:extLst>
              </p:cNvPr>
              <p:cNvSpPr>
                <a:spLocks noGrp="1" noRot="1" noChangeAspect="1" noMove="1" noResize="1" noEditPoints="1" noAdjustHandles="1" noChangeArrowheads="1" noChangeShapeType="1" noTextEdit="1"/>
              </p:cNvSpPr>
              <p:nvPr>
                <p:ph sz="quarter" idx="13"/>
              </p:nvPr>
            </p:nvSpPr>
            <p:spPr>
              <a:blipFill>
                <a:blip r:embed="rId2"/>
                <a:stretch>
                  <a:fillRect l="-385" t="-1143"/>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9FDEB562-04B8-B3E7-40C7-839E0EB90FC3}"/>
              </a:ext>
            </a:extLst>
          </p:cNvPr>
          <p:cNvSpPr>
            <a:spLocks noGrp="1"/>
          </p:cNvSpPr>
          <p:nvPr>
            <p:ph type="ctrTitle"/>
          </p:nvPr>
        </p:nvSpPr>
        <p:spPr/>
        <p:txBody>
          <a:bodyPr/>
          <a:lstStyle/>
          <a:p>
            <a:r>
              <a:rPr lang="en-US"/>
              <a:t>Numerical Approach</a:t>
            </a:r>
          </a:p>
        </p:txBody>
      </p:sp>
    </p:spTree>
    <p:extLst>
      <p:ext uri="{BB962C8B-B14F-4D97-AF65-F5344CB8AC3E}">
        <p14:creationId xmlns:p14="http://schemas.microsoft.com/office/powerpoint/2010/main" val="2262356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1610</Words>
  <Application>Microsoft Office PowerPoint</Application>
  <PresentationFormat>Widescreen</PresentationFormat>
  <Paragraphs>248</Paragraphs>
  <Slides>21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Arial</vt:lpstr>
      <vt:lpstr>Calibri</vt:lpstr>
      <vt:lpstr>Calibri Light</vt:lpstr>
      <vt:lpstr>Cambria Math</vt:lpstr>
      <vt:lpstr>Tahoma</vt:lpstr>
      <vt:lpstr>Times New Roman</vt:lpstr>
      <vt:lpstr>Office Theme</vt:lpstr>
      <vt:lpstr>Custom Design</vt:lpstr>
      <vt:lpstr>Baseline Code</vt:lpstr>
      <vt:lpstr>Phase I Modeling &amp; Simulation</vt:lpstr>
      <vt:lpstr>PowerPoint Presentation</vt:lpstr>
      <vt:lpstr>Mirror Dimensional Scales </vt:lpstr>
      <vt:lpstr>Ferrofluid Properties and Scales</vt:lpstr>
      <vt:lpstr>Scale Implications</vt:lpstr>
      <vt:lpstr>Fluid Modeling Governing Physics</vt:lpstr>
      <vt:lpstr>Numerical Analysis 1</vt:lpstr>
      <vt:lpstr>Numerical Approach</vt:lpstr>
      <vt:lpstr>Discretization and Numerical Approach</vt:lpstr>
      <vt:lpstr>Exploring Staggered Coil Distribution – 3/18/2024</vt:lpstr>
      <vt:lpstr>z-slope 1.0</vt:lpstr>
      <vt:lpstr>z-slope 0.5</vt:lpstr>
      <vt:lpstr>Some Static Surface Modeling Results</vt:lpstr>
      <vt:lpstr>Slew Dynamic Analysis</vt:lpstr>
      <vt:lpstr>Deformation Magnitudes Under Elevation Slewing Conditions</vt:lpstr>
      <vt:lpstr>Modeling Items Included in V1</vt:lpstr>
      <vt:lpstr>V1 Update Code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Kristyn Kadala</dc:creator>
  <cp:lastModifiedBy>Kristyn Kadala</cp:lastModifiedBy>
  <cp:revision>4</cp:revision>
  <dcterms:created xsi:type="dcterms:W3CDTF">2024-08-14T18:54:40Z</dcterms:created>
  <dcterms:modified xsi:type="dcterms:W3CDTF">2024-08-22T16:46:35Z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02bc7c3-f152-4da1-98bd-f7a1bebdf752_Enabled">
    <vt:lpwstr>true</vt:lpwstr>
  </property>
  <property fmtid="{D5CDD505-2E9C-101B-9397-08002B2CF9AE}" pid="3" name="MSIP_Label_502bc7c3-f152-4da1-98bd-f7a1bebdf752_SetDate">
    <vt:lpwstr>2024-08-14T18:54:40Z</vt:lpwstr>
  </property>
  <property fmtid="{D5CDD505-2E9C-101B-9397-08002B2CF9AE}" pid="4" name="MSIP_Label_502bc7c3-f152-4da1-98bd-f7a1bebdf752_Method">
    <vt:lpwstr>Privileged</vt:lpwstr>
  </property>
  <property fmtid="{D5CDD505-2E9C-101B-9397-08002B2CF9AE}" pid="5" name="MSIP_Label_502bc7c3-f152-4da1-98bd-f7a1bebdf752_Name">
    <vt:lpwstr>Unrestricted</vt:lpwstr>
  </property>
  <property fmtid="{D5CDD505-2E9C-101B-9397-08002B2CF9AE}" pid="6" name="MSIP_Label_502bc7c3-f152-4da1-98bd-f7a1bebdf752_SiteId">
    <vt:lpwstr>b18f006c-b0fc-467d-b23a-a35b5695b5dc</vt:lpwstr>
  </property>
  <property fmtid="{D5CDD505-2E9C-101B-9397-08002B2CF9AE}" pid="7" name="MSIP_Label_502bc7c3-f152-4da1-98bd-f7a1bebdf752_ActionId">
    <vt:lpwstr>4e200be6-3031-467c-bf74-b79bbd4409a4</vt:lpwstr>
  </property>
  <property fmtid="{D5CDD505-2E9C-101B-9397-08002B2CF9AE}" pid="8" name="MSIP_Label_502bc7c3-f152-4da1-98bd-f7a1bebdf752_ContentBits">
    <vt:lpwstr>0</vt:lpwstr>
  </property>
</Properties>
</file>